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66" r:id="rId5"/>
    <p:sldId id="259" r:id="rId6"/>
    <p:sldId id="260" r:id="rId7"/>
    <p:sldId id="261" r:id="rId8"/>
    <p:sldId id="267" r:id="rId9"/>
    <p:sldId id="262" r:id="rId10"/>
    <p:sldId id="268" r:id="rId11"/>
    <p:sldId id="263" r:id="rId12"/>
    <p:sldId id="264" r:id="rId13"/>
    <p:sldId id="265"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Sora Light" panose="020B0604020202020204" charset="0"/>
      <p:regular r:id="rId20"/>
    </p:embeddedFont>
    <p:embeddedFont>
      <p:font typeface="Sora Semi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15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405771"/>
            <a:ext cx="7627382" cy="2494359"/>
          </a:xfrm>
          <a:prstGeom prst="rect">
            <a:avLst/>
          </a:prstGeom>
          <a:noFill/>
          <a:ln/>
        </p:spPr>
        <p:txBody>
          <a:bodyPr wrap="square" lIns="0" tIns="0" rIns="0" bIns="0" rtlCol="0" anchor="t"/>
          <a:lstStyle/>
          <a:p>
            <a:pPr marL="0" indent="0" algn="l">
              <a:lnSpc>
                <a:spcPts val="9800"/>
              </a:lnSpc>
              <a:buNone/>
            </a:pPr>
            <a:r>
              <a:rPr lang="en-US" sz="7850" dirty="0">
                <a:solidFill>
                  <a:srgbClr val="1F1E1E"/>
                </a:solidFill>
                <a:latin typeface="Sora Semi Bold" pitchFamily="34" charset="0"/>
                <a:ea typeface="Sora Semi Bold" pitchFamily="34" charset="-122"/>
                <a:cs typeface="Sora Semi Bold" pitchFamily="34" charset="-120"/>
              </a:rPr>
              <a:t>Airlines Data Analysis</a:t>
            </a:r>
            <a:endParaRPr lang="en-US" sz="7850" dirty="0"/>
          </a:p>
        </p:txBody>
      </p:sp>
      <p:sp>
        <p:nvSpPr>
          <p:cNvPr id="4" name="Text 1"/>
          <p:cNvSpPr/>
          <p:nvPr/>
        </p:nvSpPr>
        <p:spPr>
          <a:xfrm>
            <a:off x="758309" y="4184452"/>
            <a:ext cx="7627382" cy="606504"/>
          </a:xfrm>
          <a:prstGeom prst="rect">
            <a:avLst/>
          </a:prstGeom>
          <a:noFill/>
          <a:ln/>
        </p:spPr>
        <p:txBody>
          <a:bodyPr wrap="square" lIns="0" tIns="0" rIns="0" bIns="0" rtlCol="0" anchor="t"/>
          <a:lstStyle/>
          <a:p>
            <a:pPr marL="0" indent="0" algn="l">
              <a:lnSpc>
                <a:spcPts val="2350"/>
              </a:lnSpc>
              <a:buNone/>
            </a:pPr>
            <a:endParaRPr lang="en-US" sz="1450" dirty="0"/>
          </a:p>
        </p:txBody>
      </p:sp>
      <p:sp>
        <p:nvSpPr>
          <p:cNvPr id="5" name="Text 2"/>
          <p:cNvSpPr/>
          <p:nvPr/>
        </p:nvSpPr>
        <p:spPr>
          <a:xfrm>
            <a:off x="758309" y="5004197"/>
            <a:ext cx="7627382" cy="1819513"/>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Welcome to our in-depth analysis of airline operational data. This presentation aims to dissect key performance indicators, identify areas for optimization, and propose data-driven solutions to enhance profitability and navigate current industry challenges. We will explore fleet utilization, revenue streams, and occupancy rates to unlock new growth opportunities for our valued passengers and stakeholders.</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1EEEFD-0BD5-48CC-85D5-4CCD09C1D737}"/>
              </a:ext>
            </a:extLst>
          </p:cNvPr>
          <p:cNvPicPr>
            <a:picLocks noChangeAspect="1"/>
          </p:cNvPicPr>
          <p:nvPr/>
        </p:nvPicPr>
        <p:blipFill>
          <a:blip r:embed="rId2"/>
          <a:stretch>
            <a:fillRect/>
          </a:stretch>
        </p:blipFill>
        <p:spPr>
          <a:xfrm>
            <a:off x="2285999" y="1182415"/>
            <a:ext cx="9900745" cy="5707116"/>
          </a:xfrm>
          <a:prstGeom prst="rect">
            <a:avLst/>
          </a:prstGeom>
        </p:spPr>
      </p:pic>
    </p:spTree>
    <p:extLst>
      <p:ext uri="{BB962C8B-B14F-4D97-AF65-F5344CB8AC3E}">
        <p14:creationId xmlns:p14="http://schemas.microsoft.com/office/powerpoint/2010/main" val="277624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4737" y="519351"/>
            <a:ext cx="7835265" cy="465534"/>
          </a:xfrm>
          <a:prstGeom prst="rect">
            <a:avLst/>
          </a:prstGeom>
          <a:noFill/>
          <a:ln/>
        </p:spPr>
        <p:txBody>
          <a:bodyPr wrap="none" lIns="0" tIns="0" rIns="0" bIns="0" rtlCol="0" anchor="t"/>
          <a:lstStyle/>
          <a:p>
            <a:pPr marL="0" indent="0" algn="l">
              <a:lnSpc>
                <a:spcPts val="3650"/>
              </a:lnSpc>
              <a:buNone/>
            </a:pPr>
            <a:r>
              <a:rPr lang="en-US" sz="2900" dirty="0">
                <a:solidFill>
                  <a:srgbClr val="1F1E1E"/>
                </a:solidFill>
                <a:latin typeface="Sora Semi Bold" pitchFamily="34" charset="0"/>
                <a:ea typeface="Sora Semi Bold" pitchFamily="34" charset="-122"/>
                <a:cs typeface="Sora Semi Bold" pitchFamily="34" charset="-120"/>
              </a:rPr>
              <a:t>Q5) Average Occupancy Rate Per Aircraft</a:t>
            </a:r>
            <a:endParaRPr lang="en-US" sz="2900" dirty="0"/>
          </a:p>
        </p:txBody>
      </p:sp>
      <p:sp>
        <p:nvSpPr>
          <p:cNvPr id="3" name="Text 1"/>
          <p:cNvSpPr/>
          <p:nvPr/>
        </p:nvSpPr>
        <p:spPr>
          <a:xfrm>
            <a:off x="754737" y="1267897"/>
            <a:ext cx="13120926" cy="452914"/>
          </a:xfrm>
          <a:prstGeom prst="rect">
            <a:avLst/>
          </a:prstGeom>
          <a:noFill/>
          <a:ln/>
        </p:spPr>
        <p:txBody>
          <a:bodyPr wrap="square" lIns="0" tIns="0" rIns="0" bIns="0" rtlCol="0" anchor="t"/>
          <a:lstStyle/>
          <a:p>
            <a:pPr marL="0" indent="0" algn="l">
              <a:lnSpc>
                <a:spcPts val="1750"/>
              </a:lnSpc>
              <a:buNone/>
            </a:pPr>
            <a:r>
              <a:rPr lang="en-US" sz="1100" dirty="0">
                <a:solidFill>
                  <a:srgbClr val="3B3535"/>
                </a:solidFill>
                <a:latin typeface="Sora Light" pitchFamily="34" charset="0"/>
                <a:ea typeface="Sora Light" pitchFamily="34" charset="-122"/>
                <a:cs typeface="Sora Light" pitchFamily="34" charset="-120"/>
              </a:rPr>
              <a:t>The average occupancy rate per aircraft is a critical performance indicator in the airline industry, directly impacting profitability and operational efficiency. It measures how effectively we are filling the seats available on each flight. Maximizing this rate is paramount for revenue optimization.</a:t>
            </a:r>
            <a:endParaRPr lang="en-US" sz="1100" dirty="0"/>
          </a:p>
        </p:txBody>
      </p:sp>
      <p:pic>
        <p:nvPicPr>
          <p:cNvPr id="4" name="Image 0" descr="preencoded.png"/>
          <p:cNvPicPr>
            <a:picLocks noChangeAspect="1"/>
          </p:cNvPicPr>
          <p:nvPr/>
        </p:nvPicPr>
        <p:blipFill>
          <a:blip r:embed="rId3"/>
          <a:stretch>
            <a:fillRect/>
          </a:stretch>
        </p:blipFill>
        <p:spPr>
          <a:xfrm>
            <a:off x="747236" y="2039183"/>
            <a:ext cx="4991411" cy="5671066"/>
          </a:xfrm>
          <a:prstGeom prst="rect">
            <a:avLst/>
          </a:prstGeom>
        </p:spPr>
      </p:pic>
      <p:sp>
        <p:nvSpPr>
          <p:cNvPr id="5" name="Text 2"/>
          <p:cNvSpPr/>
          <p:nvPr/>
        </p:nvSpPr>
        <p:spPr>
          <a:xfrm>
            <a:off x="6148745" y="2021443"/>
            <a:ext cx="3712607" cy="279321"/>
          </a:xfrm>
          <a:prstGeom prst="rect">
            <a:avLst/>
          </a:prstGeom>
          <a:noFill/>
          <a:ln/>
        </p:spPr>
        <p:txBody>
          <a:bodyPr wrap="none" lIns="0" tIns="0" rIns="0" bIns="0" rtlCol="0" anchor="t"/>
          <a:lstStyle/>
          <a:p>
            <a:pPr marL="0" indent="0" algn="l">
              <a:lnSpc>
                <a:spcPts val="2150"/>
              </a:lnSpc>
              <a:buNone/>
            </a:pPr>
            <a:r>
              <a:rPr lang="en-US" sz="1750" dirty="0">
                <a:solidFill>
                  <a:srgbClr val="1F1E1E"/>
                </a:solidFill>
                <a:latin typeface="Sora Semi Bold" pitchFamily="34" charset="0"/>
                <a:ea typeface="Sora Semi Bold" pitchFamily="34" charset="-122"/>
                <a:cs typeface="Sora Semi Bold" pitchFamily="34" charset="-120"/>
              </a:rPr>
              <a:t>Understanding Occupancy Rate:</a:t>
            </a:r>
            <a:endParaRPr lang="en-US" sz="1750" dirty="0"/>
          </a:p>
        </p:txBody>
      </p:sp>
      <p:sp>
        <p:nvSpPr>
          <p:cNvPr id="6" name="Text 3"/>
          <p:cNvSpPr/>
          <p:nvPr/>
        </p:nvSpPr>
        <p:spPr>
          <a:xfrm>
            <a:off x="6148745" y="2442210"/>
            <a:ext cx="7734419" cy="452914"/>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Definition:</a:t>
            </a:r>
            <a:r>
              <a:rPr lang="en-US" sz="1100" dirty="0">
                <a:solidFill>
                  <a:srgbClr val="3B3535"/>
                </a:solidFill>
                <a:latin typeface="Sora Light" pitchFamily="34" charset="0"/>
                <a:ea typeface="Sora Light" pitchFamily="34" charset="-122"/>
                <a:cs typeface="Sora Light" pitchFamily="34" charset="-120"/>
              </a:rPr>
              <a:t> The occupancy rate is calculated by dividing the number of booked seats by the total number of available seats on an aircraft for a given flight. A higher percentage indicates greater seat utilization.</a:t>
            </a:r>
            <a:endParaRPr lang="en-US" sz="1100" dirty="0"/>
          </a:p>
        </p:txBody>
      </p:sp>
      <p:sp>
        <p:nvSpPr>
          <p:cNvPr id="7" name="Text 4"/>
          <p:cNvSpPr/>
          <p:nvPr/>
        </p:nvSpPr>
        <p:spPr>
          <a:xfrm>
            <a:off x="6148745" y="2944654"/>
            <a:ext cx="7734419" cy="679371"/>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Revenue and Profitability Impact:</a:t>
            </a:r>
            <a:r>
              <a:rPr lang="en-US" sz="1100" dirty="0">
                <a:solidFill>
                  <a:srgbClr val="3B3535"/>
                </a:solidFill>
                <a:latin typeface="Sora Light" pitchFamily="34" charset="0"/>
                <a:ea typeface="Sora Light" pitchFamily="34" charset="-122"/>
                <a:cs typeface="Sora Light" pitchFamily="34" charset="-120"/>
              </a:rPr>
              <a:t> Higher occupancy rates directly translate to increased revenue per flight, as more seats are sold. This also significantly boosts profitability because the fixed costs of operating a flight (fuel, crew, maintenance) are largely incurred regardless of the number of passengers.</a:t>
            </a:r>
            <a:endParaRPr lang="en-US" sz="1100" dirty="0"/>
          </a:p>
        </p:txBody>
      </p:sp>
      <p:sp>
        <p:nvSpPr>
          <p:cNvPr id="8" name="Text 5"/>
          <p:cNvSpPr/>
          <p:nvPr/>
        </p:nvSpPr>
        <p:spPr>
          <a:xfrm>
            <a:off x="6148745" y="3673554"/>
            <a:ext cx="7734419" cy="679371"/>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Cost Reduction:</a:t>
            </a:r>
            <a:r>
              <a:rPr lang="en-US" sz="1100" dirty="0">
                <a:solidFill>
                  <a:srgbClr val="3B3535"/>
                </a:solidFill>
                <a:latin typeface="Sora Light" pitchFamily="34" charset="0"/>
                <a:ea typeface="Sora Light" pitchFamily="34" charset="-122"/>
                <a:cs typeface="Sora Light" pitchFamily="34" charset="-120"/>
              </a:rPr>
              <a:t> Conversely, low occupancy rates mean more vacant seats, leading to inefficient utilization of resources and higher operational costs per passenger. Optimizing occupancy helps in lowering the operational cost associated with empty seats.</a:t>
            </a:r>
            <a:endParaRPr lang="en-US" sz="1100" dirty="0"/>
          </a:p>
        </p:txBody>
      </p:sp>
      <p:sp>
        <p:nvSpPr>
          <p:cNvPr id="9" name="Text 6"/>
          <p:cNvSpPr/>
          <p:nvPr/>
        </p:nvSpPr>
        <p:spPr>
          <a:xfrm>
            <a:off x="6148745" y="4494371"/>
            <a:ext cx="2516029" cy="279321"/>
          </a:xfrm>
          <a:prstGeom prst="rect">
            <a:avLst/>
          </a:prstGeom>
          <a:noFill/>
          <a:ln/>
        </p:spPr>
        <p:txBody>
          <a:bodyPr wrap="none" lIns="0" tIns="0" rIns="0" bIns="0" rtlCol="0" anchor="t"/>
          <a:lstStyle/>
          <a:p>
            <a:pPr marL="0" indent="0" algn="l">
              <a:lnSpc>
                <a:spcPts val="2150"/>
              </a:lnSpc>
              <a:buNone/>
            </a:pPr>
            <a:r>
              <a:rPr lang="en-US" sz="1750" dirty="0">
                <a:solidFill>
                  <a:srgbClr val="1F1E1E"/>
                </a:solidFill>
                <a:latin typeface="Sora Semi Bold" pitchFamily="34" charset="0"/>
                <a:ea typeface="Sora Semi Bold" pitchFamily="34" charset="-122"/>
                <a:cs typeface="Sora Semi Bold" pitchFamily="34" charset="-120"/>
              </a:rPr>
              <a:t>Strategic Importance:</a:t>
            </a:r>
            <a:endParaRPr lang="en-US" sz="1750" dirty="0"/>
          </a:p>
        </p:txBody>
      </p:sp>
      <p:sp>
        <p:nvSpPr>
          <p:cNvPr id="10" name="Text 7"/>
          <p:cNvSpPr/>
          <p:nvPr/>
        </p:nvSpPr>
        <p:spPr>
          <a:xfrm>
            <a:off x="6148745" y="4915138"/>
            <a:ext cx="7734419" cy="226457"/>
          </a:xfrm>
          <a:prstGeom prst="rect">
            <a:avLst/>
          </a:prstGeom>
          <a:noFill/>
          <a:ln/>
        </p:spPr>
        <p:txBody>
          <a:bodyPr wrap="none" lIns="0" tIns="0" rIns="0" bIns="0" rtlCol="0" anchor="t"/>
          <a:lstStyle/>
          <a:p>
            <a:pPr marL="0" indent="0" algn="l">
              <a:lnSpc>
                <a:spcPts val="1750"/>
              </a:lnSpc>
              <a:buNone/>
            </a:pPr>
            <a:r>
              <a:rPr lang="en-US" sz="1100" dirty="0">
                <a:solidFill>
                  <a:srgbClr val="3B3535"/>
                </a:solidFill>
                <a:latin typeface="Sora Light" pitchFamily="34" charset="0"/>
                <a:ea typeface="Sora Light" pitchFamily="34" charset="-122"/>
                <a:cs typeface="Sora Light" pitchFamily="34" charset="-120"/>
              </a:rPr>
              <a:t>Airlines must continuously monitor and strive to improve their occupancy rates by:</a:t>
            </a:r>
            <a:endParaRPr lang="en-US" sz="1100" dirty="0"/>
          </a:p>
        </p:txBody>
      </p:sp>
      <p:sp>
        <p:nvSpPr>
          <p:cNvPr id="11" name="Text 8"/>
          <p:cNvSpPr/>
          <p:nvPr/>
        </p:nvSpPr>
        <p:spPr>
          <a:xfrm>
            <a:off x="6148745" y="5268873"/>
            <a:ext cx="7734419" cy="226457"/>
          </a:xfrm>
          <a:prstGeom prst="rect">
            <a:avLst/>
          </a:prstGeom>
          <a:noFill/>
          <a:ln/>
        </p:spPr>
        <p:txBody>
          <a:bodyPr wrap="none" lIns="0" tIns="0" rIns="0" bIns="0" rtlCol="0" anchor="t"/>
          <a:lstStyle/>
          <a:p>
            <a:pPr marL="342900" indent="-342900" algn="l">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Dynamic Pricing:</a:t>
            </a:r>
            <a:r>
              <a:rPr lang="en-US" sz="1100" dirty="0">
                <a:solidFill>
                  <a:srgbClr val="3B3535"/>
                </a:solidFill>
                <a:latin typeface="Sora Light" pitchFamily="34" charset="0"/>
                <a:ea typeface="Sora Light" pitchFamily="34" charset="-122"/>
                <a:cs typeface="Sora Light" pitchFamily="34" charset="-120"/>
              </a:rPr>
              <a:t> Implementing flexible pricing strategies that respond to demand fluctuations.</a:t>
            </a:r>
            <a:endParaRPr lang="en-US" sz="1100" dirty="0"/>
          </a:p>
        </p:txBody>
      </p:sp>
      <p:sp>
        <p:nvSpPr>
          <p:cNvPr id="12" name="Text 9"/>
          <p:cNvSpPr/>
          <p:nvPr/>
        </p:nvSpPr>
        <p:spPr>
          <a:xfrm>
            <a:off x="6148745" y="5544860"/>
            <a:ext cx="7734419" cy="452914"/>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Route Optimization:</a:t>
            </a:r>
            <a:r>
              <a:rPr lang="en-US" sz="1100" dirty="0">
                <a:solidFill>
                  <a:srgbClr val="3B3535"/>
                </a:solidFill>
                <a:latin typeface="Sora Light" pitchFamily="34" charset="0"/>
                <a:ea typeface="Sora Light" pitchFamily="34" charset="-122"/>
                <a:cs typeface="Sora Light" pitchFamily="34" charset="-120"/>
              </a:rPr>
              <a:t> Identifying and focusing on routes with consistently high demand or adjusting capacity to match demand.</a:t>
            </a:r>
            <a:endParaRPr lang="en-US" sz="1100" dirty="0"/>
          </a:p>
        </p:txBody>
      </p:sp>
      <p:sp>
        <p:nvSpPr>
          <p:cNvPr id="13" name="Text 10"/>
          <p:cNvSpPr/>
          <p:nvPr/>
        </p:nvSpPr>
        <p:spPr>
          <a:xfrm>
            <a:off x="6148745" y="6047303"/>
            <a:ext cx="7734419" cy="226457"/>
          </a:xfrm>
          <a:prstGeom prst="rect">
            <a:avLst/>
          </a:prstGeom>
          <a:noFill/>
          <a:ln/>
        </p:spPr>
        <p:txBody>
          <a:bodyPr wrap="none" lIns="0" tIns="0" rIns="0" bIns="0" rtlCol="0" anchor="t"/>
          <a:lstStyle/>
          <a:p>
            <a:pPr marL="342900" indent="-342900" algn="l">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Targeted Marketing:</a:t>
            </a:r>
            <a:r>
              <a:rPr lang="en-US" sz="1100" dirty="0">
                <a:solidFill>
                  <a:srgbClr val="3B3535"/>
                </a:solidFill>
                <a:latin typeface="Sora Light" pitchFamily="34" charset="0"/>
                <a:ea typeface="Sora Light" pitchFamily="34" charset="-122"/>
                <a:cs typeface="Sora Light" pitchFamily="34" charset="-120"/>
              </a:rPr>
              <a:t> Attracting new customers through promotions and loyalty programs.</a:t>
            </a:r>
            <a:endParaRPr lang="en-US" sz="1100" dirty="0"/>
          </a:p>
        </p:txBody>
      </p:sp>
      <p:sp>
        <p:nvSpPr>
          <p:cNvPr id="14" name="Text 11"/>
          <p:cNvSpPr/>
          <p:nvPr/>
        </p:nvSpPr>
        <p:spPr>
          <a:xfrm>
            <a:off x="6148745" y="6323290"/>
            <a:ext cx="7734419" cy="452914"/>
          </a:xfrm>
          <a:prstGeom prst="rect">
            <a:avLst/>
          </a:prstGeom>
          <a:noFill/>
          <a:ln/>
        </p:spPr>
        <p:txBody>
          <a:bodyPr wrap="square" lIns="0" tIns="0" rIns="0" bIns="0" rtlCol="0" anchor="t"/>
          <a:lstStyle/>
          <a:p>
            <a:pPr marL="342900" indent="-342900" algn="l">
              <a:lnSpc>
                <a:spcPts val="1750"/>
              </a:lnSpc>
              <a:buSzPct val="100000"/>
              <a:buChar char="•"/>
            </a:pPr>
            <a:r>
              <a:rPr lang="en-US" sz="1100" b="1" dirty="0">
                <a:solidFill>
                  <a:srgbClr val="3B3535"/>
                </a:solidFill>
                <a:latin typeface="Sora Light" pitchFamily="34" charset="0"/>
                <a:ea typeface="Sora Light" pitchFamily="34" charset="-122"/>
                <a:cs typeface="Sora Light" pitchFamily="34" charset="-120"/>
              </a:rPr>
              <a:t>Ancillary Services:</a:t>
            </a:r>
            <a:r>
              <a:rPr lang="en-US" sz="1100" dirty="0">
                <a:solidFill>
                  <a:srgbClr val="3B3535"/>
                </a:solidFill>
                <a:latin typeface="Sora Light" pitchFamily="34" charset="0"/>
                <a:ea typeface="Sora Light" pitchFamily="34" charset="-122"/>
                <a:cs typeface="Sora Light" pitchFamily="34" charset="-120"/>
              </a:rPr>
              <a:t> Encouraging pre-booking and offering additional services that enhance the travel experience.</a:t>
            </a:r>
            <a:endParaRPr lang="en-US" sz="1100" dirty="0"/>
          </a:p>
        </p:txBody>
      </p:sp>
      <p:sp>
        <p:nvSpPr>
          <p:cNvPr id="15" name="Text 12"/>
          <p:cNvSpPr/>
          <p:nvPr/>
        </p:nvSpPr>
        <p:spPr>
          <a:xfrm>
            <a:off x="6148745" y="6903482"/>
            <a:ext cx="7734419" cy="679371"/>
          </a:xfrm>
          <a:prstGeom prst="rect">
            <a:avLst/>
          </a:prstGeom>
          <a:noFill/>
          <a:ln/>
        </p:spPr>
        <p:txBody>
          <a:bodyPr wrap="square" lIns="0" tIns="0" rIns="0" bIns="0" rtlCol="0" anchor="t"/>
          <a:lstStyle/>
          <a:p>
            <a:pPr marL="0" indent="0" algn="l">
              <a:lnSpc>
                <a:spcPts val="1750"/>
              </a:lnSpc>
              <a:buNone/>
            </a:pPr>
            <a:r>
              <a:rPr lang="en-US" sz="1100" dirty="0">
                <a:solidFill>
                  <a:srgbClr val="3B3535"/>
                </a:solidFill>
                <a:latin typeface="Sora Light" pitchFamily="34" charset="0"/>
                <a:ea typeface="Sora Light" pitchFamily="34" charset="-122"/>
                <a:cs typeface="Sora Light" pitchFamily="34" charset="-120"/>
              </a:rPr>
              <a:t>The screenshot provided visually depicts the average seat occupancy for each aircraft in our fleet, highlighting how effectively each aircraft type is being utilized. This data is invaluable for strategic planning and resource allocation.</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793909"/>
            <a:ext cx="11685627" cy="436483"/>
          </a:xfrm>
          <a:prstGeom prst="rect">
            <a:avLst/>
          </a:prstGeom>
          <a:noFill/>
          <a:ln/>
        </p:spPr>
        <p:txBody>
          <a:bodyPr wrap="none" lIns="0" tIns="0" rIns="0" bIns="0" rtlCol="0" anchor="t"/>
          <a:lstStyle/>
          <a:p>
            <a:pPr marL="0" indent="0" algn="l">
              <a:lnSpc>
                <a:spcPts val="3400"/>
              </a:lnSpc>
              <a:buNone/>
            </a:pPr>
            <a:r>
              <a:rPr lang="en-US" sz="2700" dirty="0">
                <a:solidFill>
                  <a:srgbClr val="1F1E1E"/>
                </a:solidFill>
                <a:latin typeface="Sora Semi Bold" pitchFamily="34" charset="0"/>
                <a:ea typeface="Sora Semi Bold" pitchFamily="34" charset="-122"/>
                <a:cs typeface="Sora Semi Bold" pitchFamily="34" charset="-120"/>
              </a:rPr>
              <a:t>Q6) Impact of a 10% Occupancy Rate Increase on Annual Turnover</a:t>
            </a:r>
            <a:endParaRPr lang="en-US" sz="2700" dirty="0"/>
          </a:p>
        </p:txBody>
      </p:sp>
      <p:sp>
        <p:nvSpPr>
          <p:cNvPr id="3" name="Text 1"/>
          <p:cNvSpPr/>
          <p:nvPr/>
        </p:nvSpPr>
        <p:spPr>
          <a:xfrm>
            <a:off x="758309" y="1495782"/>
            <a:ext cx="13113782" cy="424815"/>
          </a:xfrm>
          <a:prstGeom prst="rect">
            <a:avLst/>
          </a:prstGeom>
          <a:noFill/>
          <a:ln/>
        </p:spPr>
        <p:txBody>
          <a:bodyPr wrap="square" lIns="0" tIns="0" rIns="0" bIns="0" rtlCol="0" anchor="t"/>
          <a:lstStyle/>
          <a:p>
            <a:pPr marL="0" indent="0" algn="l">
              <a:lnSpc>
                <a:spcPts val="1650"/>
              </a:lnSpc>
              <a:buNone/>
            </a:pPr>
            <a:r>
              <a:rPr lang="en-US" sz="1000" dirty="0">
                <a:solidFill>
                  <a:srgbClr val="3B3535"/>
                </a:solidFill>
                <a:latin typeface="Sora Light" pitchFamily="34" charset="0"/>
                <a:ea typeface="Sora Light" pitchFamily="34" charset="-122"/>
                <a:cs typeface="Sora Light" pitchFamily="34" charset="-120"/>
              </a:rPr>
              <a:t>To quantify the potential financial gains from optimizing our operations, we calculated the projected increase in total annual turnover if all aircraft achieved a 10% higher occupancy rate. This hypothetical scenario underscores the immense leverage that improved seat utilization holds for our financial performance.</a:t>
            </a:r>
            <a:endParaRPr lang="en-US" sz="1000" dirty="0"/>
          </a:p>
        </p:txBody>
      </p:sp>
      <p:pic>
        <p:nvPicPr>
          <p:cNvPr id="4" name="Image 0" descr="preencoded.png"/>
          <p:cNvPicPr>
            <a:picLocks noChangeAspect="1"/>
          </p:cNvPicPr>
          <p:nvPr/>
        </p:nvPicPr>
        <p:blipFill>
          <a:blip r:embed="rId3"/>
          <a:stretch>
            <a:fillRect/>
          </a:stretch>
        </p:blipFill>
        <p:spPr>
          <a:xfrm>
            <a:off x="758308" y="2218968"/>
            <a:ext cx="6395085" cy="2336125"/>
          </a:xfrm>
          <a:prstGeom prst="rect">
            <a:avLst/>
          </a:prstGeom>
        </p:spPr>
      </p:pic>
      <p:pic>
        <p:nvPicPr>
          <p:cNvPr id="5" name="Image 1" descr="preencoded.png"/>
          <p:cNvPicPr>
            <a:picLocks noChangeAspect="1"/>
          </p:cNvPicPr>
          <p:nvPr/>
        </p:nvPicPr>
        <p:blipFill>
          <a:blip r:embed="rId4"/>
          <a:stretch>
            <a:fillRect/>
          </a:stretch>
        </p:blipFill>
        <p:spPr>
          <a:xfrm>
            <a:off x="596502" y="4601528"/>
            <a:ext cx="6556891" cy="2953108"/>
          </a:xfrm>
          <a:prstGeom prst="rect">
            <a:avLst/>
          </a:prstGeom>
        </p:spPr>
      </p:pic>
      <p:sp>
        <p:nvSpPr>
          <p:cNvPr id="6" name="Text 2"/>
          <p:cNvSpPr/>
          <p:nvPr/>
        </p:nvSpPr>
        <p:spPr>
          <a:xfrm>
            <a:off x="7484626" y="2202418"/>
            <a:ext cx="3274338" cy="261937"/>
          </a:xfrm>
          <a:prstGeom prst="rect">
            <a:avLst/>
          </a:prstGeom>
          <a:noFill/>
          <a:ln/>
        </p:spPr>
        <p:txBody>
          <a:bodyPr wrap="none" lIns="0" tIns="0" rIns="0" bIns="0" rtlCol="0" anchor="t"/>
          <a:lstStyle/>
          <a:p>
            <a:pPr marL="0" indent="0" algn="l">
              <a:lnSpc>
                <a:spcPts val="2050"/>
              </a:lnSpc>
              <a:buNone/>
            </a:pPr>
            <a:r>
              <a:rPr lang="en-US" sz="1600" dirty="0">
                <a:solidFill>
                  <a:srgbClr val="1F1E1E"/>
                </a:solidFill>
                <a:latin typeface="Sora Semi Bold" pitchFamily="34" charset="0"/>
                <a:ea typeface="Sora Semi Bold" pitchFamily="34" charset="-122"/>
                <a:cs typeface="Sora Semi Bold" pitchFamily="34" charset="-120"/>
              </a:rPr>
              <a:t>Key Findings and Implications:</a:t>
            </a:r>
            <a:endParaRPr lang="en-US" sz="1600" dirty="0"/>
          </a:p>
        </p:txBody>
      </p:sp>
      <p:sp>
        <p:nvSpPr>
          <p:cNvPr id="7" name="Text 3"/>
          <p:cNvSpPr/>
          <p:nvPr/>
        </p:nvSpPr>
        <p:spPr>
          <a:xfrm>
            <a:off x="7484626" y="2596991"/>
            <a:ext cx="6395085" cy="1062038"/>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3B3535"/>
                </a:solidFill>
                <a:latin typeface="Sora Light" pitchFamily="34" charset="0"/>
                <a:ea typeface="Sora Light" pitchFamily="34" charset="-122"/>
                <a:cs typeface="Sora Light" pitchFamily="34" charset="-120"/>
              </a:rPr>
              <a:t>Direct Revenue Impact:</a:t>
            </a:r>
            <a:r>
              <a:rPr lang="en-US" sz="1000" dirty="0">
                <a:solidFill>
                  <a:srgbClr val="3B3535"/>
                </a:solidFill>
                <a:latin typeface="Sora Light" pitchFamily="34" charset="0"/>
                <a:ea typeface="Sora Light" pitchFamily="34" charset="-122"/>
                <a:cs typeface="Sora Light" pitchFamily="34" charset="-120"/>
              </a:rPr>
              <a:t> The analysis demonstrates a direct and substantial increase in yearly revenue with even a modest 10% improvement in occupancy rates across the fleet. This clearly highlights that filling a few more seats per flight can significantly amplify our financial returns, as the incremental revenue often flows directly to the bottom line with minimal additional cost.</a:t>
            </a:r>
            <a:endParaRPr lang="en-US" sz="1000" dirty="0"/>
          </a:p>
        </p:txBody>
      </p:sp>
      <p:sp>
        <p:nvSpPr>
          <p:cNvPr id="8" name="Text 4"/>
          <p:cNvSpPr/>
          <p:nvPr/>
        </p:nvSpPr>
        <p:spPr>
          <a:xfrm>
            <a:off x="7484626" y="3705463"/>
            <a:ext cx="6395085" cy="849630"/>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3B3535"/>
                </a:solidFill>
                <a:latin typeface="Sora Light" pitchFamily="34" charset="0"/>
                <a:ea typeface="Sora Light" pitchFamily="34" charset="-122"/>
                <a:cs typeface="Sora Light" pitchFamily="34" charset="-120"/>
              </a:rPr>
              <a:t>Optimizing Pricing Tactics:</a:t>
            </a:r>
            <a:r>
              <a:rPr lang="en-US" sz="1000" dirty="0">
                <a:solidFill>
                  <a:srgbClr val="3B3535"/>
                </a:solidFill>
                <a:latin typeface="Sora Light" pitchFamily="34" charset="0"/>
                <a:ea typeface="Sora Light" pitchFamily="34" charset="-122"/>
                <a:cs typeface="Sora Light" pitchFamily="34" charset="-120"/>
              </a:rPr>
              <a:t> The findings reinforce the critical role of pricing strategies. Dynamic pricing, fare bundling, and strategic discounting can be powerful tools to stimulate demand and incrementally boost occupancy without necessarily lowering overall yield. The goal is to find the optimal price point that maximizes both volume and revenue.</a:t>
            </a:r>
            <a:endParaRPr lang="en-US" sz="1000" dirty="0"/>
          </a:p>
        </p:txBody>
      </p:sp>
      <p:sp>
        <p:nvSpPr>
          <p:cNvPr id="9" name="Text 5"/>
          <p:cNvSpPr/>
          <p:nvPr/>
        </p:nvSpPr>
        <p:spPr>
          <a:xfrm>
            <a:off x="7484626" y="4601528"/>
            <a:ext cx="6395085" cy="849630"/>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3B3535"/>
                </a:solidFill>
                <a:latin typeface="Sora Light" pitchFamily="34" charset="0"/>
                <a:ea typeface="Sora Light" pitchFamily="34" charset="-122"/>
                <a:cs typeface="Sora Light" pitchFamily="34" charset="-120"/>
              </a:rPr>
              <a:t>Operational Efficiency:</a:t>
            </a:r>
            <a:r>
              <a:rPr lang="en-US" sz="1000" dirty="0">
                <a:solidFill>
                  <a:srgbClr val="3B3535"/>
                </a:solidFill>
                <a:latin typeface="Sora Light" pitchFamily="34" charset="0"/>
                <a:ea typeface="Sora Light" pitchFamily="34" charset="-122"/>
                <a:cs typeface="Sora Light" pitchFamily="34" charset="-120"/>
              </a:rPr>
              <a:t> Beyond pricing, improving occupancy rates also involves fine-tuning operational activities. This includes optimizing flight schedules to match demand peaks, ensuring timely departures to enhance customer satisfaction and loyalty, and leveraging data analytics for more precise forecasting.</a:t>
            </a:r>
            <a:endParaRPr lang="en-US" sz="1000" dirty="0"/>
          </a:p>
        </p:txBody>
      </p:sp>
      <p:sp>
        <p:nvSpPr>
          <p:cNvPr id="10" name="Text 6"/>
          <p:cNvSpPr/>
          <p:nvPr/>
        </p:nvSpPr>
        <p:spPr>
          <a:xfrm>
            <a:off x="7484626" y="5497592"/>
            <a:ext cx="6395085" cy="849630"/>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3B3535"/>
                </a:solidFill>
                <a:latin typeface="Sora Light" pitchFamily="34" charset="0"/>
                <a:ea typeface="Sora Light" pitchFamily="34" charset="-122"/>
                <a:cs typeface="Sora Light" pitchFamily="34" charset="-120"/>
              </a:rPr>
              <a:t>Customer Value and Service:</a:t>
            </a:r>
            <a:r>
              <a:rPr lang="en-US" sz="1000" dirty="0">
                <a:solidFill>
                  <a:srgbClr val="3B3535"/>
                </a:solidFill>
                <a:latin typeface="Sora Light" pitchFamily="34" charset="0"/>
                <a:ea typeface="Sora Light" pitchFamily="34" charset="-122"/>
                <a:cs typeface="Sora Light" pitchFamily="34" charset="-120"/>
              </a:rPr>
              <a:t> While focusing on numbers, it is crucial to remember that enhanced occupancy should not come at the expense of customer experience. Airlines can achieve higher occupancy while simultaneously delivering greater value and service by understanding passenger preferences and tailoring offerings accordingly.</a:t>
            </a:r>
            <a:endParaRPr lang="en-US" sz="1000" dirty="0"/>
          </a:p>
        </p:txBody>
      </p:sp>
      <p:sp>
        <p:nvSpPr>
          <p:cNvPr id="11" name="Text 7"/>
          <p:cNvSpPr/>
          <p:nvPr/>
        </p:nvSpPr>
        <p:spPr>
          <a:xfrm>
            <a:off x="7484626" y="6466642"/>
            <a:ext cx="6395085" cy="849630"/>
          </a:xfrm>
          <a:prstGeom prst="rect">
            <a:avLst/>
          </a:prstGeom>
          <a:noFill/>
          <a:ln/>
        </p:spPr>
        <p:txBody>
          <a:bodyPr wrap="square" lIns="0" tIns="0" rIns="0" bIns="0" rtlCol="0" anchor="t"/>
          <a:lstStyle/>
          <a:p>
            <a:pPr marL="0" indent="0" algn="l">
              <a:lnSpc>
                <a:spcPts val="1650"/>
              </a:lnSpc>
              <a:buNone/>
            </a:pPr>
            <a:r>
              <a:rPr lang="en-US" sz="1000" dirty="0">
                <a:solidFill>
                  <a:srgbClr val="3B3535"/>
                </a:solidFill>
                <a:latin typeface="Sora Light" pitchFamily="34" charset="0"/>
                <a:ea typeface="Sora Light" pitchFamily="34" charset="-122"/>
                <a:cs typeface="Sora Light" pitchFamily="34" charset="-120"/>
              </a:rPr>
              <a:t>The accompanying screenshots visually represent the projected financial uplift, serving as a powerful illustration of the tangible benefits associated with strategic focus on occupancy enhancement. This data strongly suggests that prioritizing initiatives aimed at improving seat utilization is a vital path to sustained profitability.</a:t>
            </a:r>
            <a:endParaRPr lang="en-US" sz="1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706279"/>
            <a:ext cx="5481280" cy="436483"/>
          </a:xfrm>
          <a:prstGeom prst="rect">
            <a:avLst/>
          </a:prstGeom>
          <a:noFill/>
          <a:ln/>
        </p:spPr>
        <p:txBody>
          <a:bodyPr wrap="none" lIns="0" tIns="0" rIns="0" bIns="0" rtlCol="0" anchor="t"/>
          <a:lstStyle/>
          <a:p>
            <a:pPr marL="0" indent="0" algn="l">
              <a:lnSpc>
                <a:spcPts val="3400"/>
              </a:lnSpc>
              <a:buNone/>
            </a:pPr>
            <a:r>
              <a:rPr lang="en-US" sz="2700" dirty="0">
                <a:solidFill>
                  <a:srgbClr val="1F1E1E"/>
                </a:solidFill>
                <a:latin typeface="Sora Semi Bold" pitchFamily="34" charset="0"/>
                <a:ea typeface="Sora Semi Bold" pitchFamily="34" charset="-122"/>
                <a:cs typeface="Sora Semi Bold" pitchFamily="34" charset="-120"/>
              </a:rPr>
              <a:t>Key Takeaways and Next Steps</a:t>
            </a:r>
            <a:endParaRPr lang="en-US" sz="2700" dirty="0"/>
          </a:p>
        </p:txBody>
      </p:sp>
      <p:sp>
        <p:nvSpPr>
          <p:cNvPr id="3" name="Text 1"/>
          <p:cNvSpPr/>
          <p:nvPr/>
        </p:nvSpPr>
        <p:spPr>
          <a:xfrm>
            <a:off x="758309" y="1408152"/>
            <a:ext cx="13113782" cy="424815"/>
          </a:xfrm>
          <a:prstGeom prst="rect">
            <a:avLst/>
          </a:prstGeom>
          <a:noFill/>
          <a:ln/>
        </p:spPr>
        <p:txBody>
          <a:bodyPr wrap="square" lIns="0" tIns="0" rIns="0" bIns="0" rtlCol="0" anchor="t"/>
          <a:lstStyle/>
          <a:p>
            <a:pPr marL="0" indent="0" algn="l">
              <a:lnSpc>
                <a:spcPts val="1650"/>
              </a:lnSpc>
              <a:buNone/>
            </a:pPr>
            <a:r>
              <a:rPr lang="en-US" sz="1000" dirty="0">
                <a:solidFill>
                  <a:srgbClr val="3B3535"/>
                </a:solidFill>
                <a:latin typeface="Sora Light" pitchFamily="34" charset="0"/>
                <a:ea typeface="Sora Light" pitchFamily="34" charset="-122"/>
                <a:cs typeface="Sora Light" pitchFamily="34" charset="-120"/>
              </a:rPr>
              <a:t>This comprehensive data analysis has illuminated critical aspects of our airline's operations and identified significant opportunities for enhancement. By focusing on the insights derived, we can strategically navigate current industry challenges and bolster our financial performance.</a:t>
            </a:r>
            <a:endParaRPr lang="en-US" sz="1000" dirty="0"/>
          </a:p>
        </p:txBody>
      </p:sp>
      <p:pic>
        <p:nvPicPr>
          <p:cNvPr id="4" name="Image 0" descr="preencoded.png"/>
          <p:cNvPicPr>
            <a:picLocks noChangeAspect="1"/>
          </p:cNvPicPr>
          <p:nvPr/>
        </p:nvPicPr>
        <p:blipFill>
          <a:blip r:embed="rId3"/>
          <a:stretch>
            <a:fillRect/>
          </a:stretch>
        </p:blipFill>
        <p:spPr>
          <a:xfrm>
            <a:off x="758309" y="1982153"/>
            <a:ext cx="331708" cy="331708"/>
          </a:xfrm>
          <a:prstGeom prst="rect">
            <a:avLst/>
          </a:prstGeom>
        </p:spPr>
      </p:pic>
      <p:sp>
        <p:nvSpPr>
          <p:cNvPr id="5" name="Text 2"/>
          <p:cNvSpPr/>
          <p:nvPr/>
        </p:nvSpPr>
        <p:spPr>
          <a:xfrm>
            <a:off x="1255871" y="2060853"/>
            <a:ext cx="2627352" cy="218242"/>
          </a:xfrm>
          <a:prstGeom prst="rect">
            <a:avLst/>
          </a:prstGeom>
          <a:noFill/>
          <a:ln/>
        </p:spPr>
        <p:txBody>
          <a:bodyPr wrap="none" lIns="0" tIns="0" rIns="0" bIns="0" rtlCol="0" anchor="t"/>
          <a:lstStyle/>
          <a:p>
            <a:pPr marL="0" indent="0" algn="l">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Data-Driven Decision Making</a:t>
            </a:r>
            <a:endParaRPr lang="en-US" sz="1350" dirty="0"/>
          </a:p>
        </p:txBody>
      </p:sp>
      <p:sp>
        <p:nvSpPr>
          <p:cNvPr id="6" name="Text 3"/>
          <p:cNvSpPr/>
          <p:nvPr/>
        </p:nvSpPr>
        <p:spPr>
          <a:xfrm>
            <a:off x="1255871" y="2358628"/>
            <a:ext cx="5976342" cy="637223"/>
          </a:xfrm>
          <a:prstGeom prst="rect">
            <a:avLst/>
          </a:prstGeom>
          <a:noFill/>
          <a:ln/>
        </p:spPr>
        <p:txBody>
          <a:bodyPr wrap="square" lIns="0" tIns="0" rIns="0" bIns="0" rtlCol="0" anchor="t"/>
          <a:lstStyle/>
          <a:p>
            <a:pPr marL="0" indent="0" algn="l">
              <a:lnSpc>
                <a:spcPts val="1650"/>
              </a:lnSpc>
              <a:buNone/>
            </a:pPr>
            <a:r>
              <a:rPr lang="en-US" sz="1000" dirty="0">
                <a:solidFill>
                  <a:srgbClr val="3B3535"/>
                </a:solidFill>
                <a:latin typeface="Sora Light" pitchFamily="34" charset="0"/>
                <a:ea typeface="Sora Light" pitchFamily="34" charset="-122"/>
                <a:cs typeface="Sora Light" pitchFamily="34" charset="-120"/>
              </a:rPr>
              <a:t>Our analysis confirmed the direct correlation between ticket bookings and revenue. We must continue to leverage data analytics for better forecasting, demand prediction, and understanding customer behavior to optimize flight schedules and resource allocation.</a:t>
            </a:r>
            <a:endParaRPr lang="en-US" sz="1000" dirty="0"/>
          </a:p>
        </p:txBody>
      </p:sp>
      <p:pic>
        <p:nvPicPr>
          <p:cNvPr id="7" name="Image 1" descr="preencoded.png"/>
          <p:cNvPicPr>
            <a:picLocks noChangeAspect="1"/>
          </p:cNvPicPr>
          <p:nvPr/>
        </p:nvPicPr>
        <p:blipFill>
          <a:blip r:embed="rId4"/>
          <a:stretch>
            <a:fillRect/>
          </a:stretch>
        </p:blipFill>
        <p:spPr>
          <a:xfrm>
            <a:off x="7398067" y="1982153"/>
            <a:ext cx="331708" cy="331708"/>
          </a:xfrm>
          <a:prstGeom prst="rect">
            <a:avLst/>
          </a:prstGeom>
        </p:spPr>
      </p:pic>
      <p:sp>
        <p:nvSpPr>
          <p:cNvPr id="8" name="Text 4"/>
          <p:cNvSpPr/>
          <p:nvPr/>
        </p:nvSpPr>
        <p:spPr>
          <a:xfrm>
            <a:off x="7895630" y="2060853"/>
            <a:ext cx="2798326" cy="218242"/>
          </a:xfrm>
          <a:prstGeom prst="rect">
            <a:avLst/>
          </a:prstGeom>
          <a:noFill/>
          <a:ln/>
        </p:spPr>
        <p:txBody>
          <a:bodyPr wrap="none" lIns="0" tIns="0" rIns="0" bIns="0" rtlCol="0" anchor="t"/>
          <a:lstStyle/>
          <a:p>
            <a:pPr marL="0" indent="0" algn="l">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Fleet Optimization &amp; Utilization</a:t>
            </a:r>
            <a:endParaRPr lang="en-US" sz="1350" dirty="0"/>
          </a:p>
        </p:txBody>
      </p:sp>
      <p:sp>
        <p:nvSpPr>
          <p:cNvPr id="9" name="Text 5"/>
          <p:cNvSpPr/>
          <p:nvPr/>
        </p:nvSpPr>
        <p:spPr>
          <a:xfrm>
            <a:off x="7895630" y="2358628"/>
            <a:ext cx="5976461" cy="637223"/>
          </a:xfrm>
          <a:prstGeom prst="rect">
            <a:avLst/>
          </a:prstGeom>
          <a:noFill/>
          <a:ln/>
        </p:spPr>
        <p:txBody>
          <a:bodyPr wrap="square" lIns="0" tIns="0" rIns="0" bIns="0" rtlCol="0" anchor="t"/>
          <a:lstStyle/>
          <a:p>
            <a:pPr marL="0" indent="0" algn="l">
              <a:lnSpc>
                <a:spcPts val="1650"/>
              </a:lnSpc>
              <a:buNone/>
            </a:pPr>
            <a:r>
              <a:rPr lang="en-US" sz="1000" dirty="0">
                <a:solidFill>
                  <a:srgbClr val="3B3535"/>
                </a:solidFill>
                <a:latin typeface="Sora Light" pitchFamily="34" charset="0"/>
                <a:ea typeface="Sora Light" pitchFamily="34" charset="-122"/>
                <a:cs typeface="Sora Light" pitchFamily="34" charset="-120"/>
              </a:rPr>
              <a:t>Identifying aircraft with higher seating capacities and understanding their revenue contribution is crucial. Focus efforts on maximizing the yield from larger aircraft and re-evaluating the efficiency of underperforming smaller aircraft like CN1.</a:t>
            </a:r>
            <a:endParaRPr lang="en-US" sz="1000" dirty="0"/>
          </a:p>
        </p:txBody>
      </p:sp>
      <p:pic>
        <p:nvPicPr>
          <p:cNvPr id="10" name="Image 2" descr="preencoded.png"/>
          <p:cNvPicPr>
            <a:picLocks noChangeAspect="1"/>
          </p:cNvPicPr>
          <p:nvPr/>
        </p:nvPicPr>
        <p:blipFill>
          <a:blip r:embed="rId5"/>
          <a:stretch>
            <a:fillRect/>
          </a:stretch>
        </p:blipFill>
        <p:spPr>
          <a:xfrm>
            <a:off x="758309" y="3327559"/>
            <a:ext cx="331708" cy="331708"/>
          </a:xfrm>
          <a:prstGeom prst="rect">
            <a:avLst/>
          </a:prstGeom>
        </p:spPr>
      </p:pic>
      <p:sp>
        <p:nvSpPr>
          <p:cNvPr id="11" name="Text 6"/>
          <p:cNvSpPr/>
          <p:nvPr/>
        </p:nvSpPr>
        <p:spPr>
          <a:xfrm>
            <a:off x="1255871" y="3406259"/>
            <a:ext cx="3701534" cy="218242"/>
          </a:xfrm>
          <a:prstGeom prst="rect">
            <a:avLst/>
          </a:prstGeom>
          <a:noFill/>
          <a:ln/>
        </p:spPr>
        <p:txBody>
          <a:bodyPr wrap="none" lIns="0" tIns="0" rIns="0" bIns="0" rtlCol="0" anchor="t"/>
          <a:lstStyle/>
          <a:p>
            <a:pPr marL="0" indent="0" algn="l">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Strategic Pricing &amp; Revenue Management</a:t>
            </a:r>
            <a:endParaRPr lang="en-US" sz="1350" dirty="0"/>
          </a:p>
        </p:txBody>
      </p:sp>
      <p:sp>
        <p:nvSpPr>
          <p:cNvPr id="12" name="Text 7"/>
          <p:cNvSpPr/>
          <p:nvPr/>
        </p:nvSpPr>
        <p:spPr>
          <a:xfrm>
            <a:off x="1255871" y="3704034"/>
            <a:ext cx="5976342" cy="849630"/>
          </a:xfrm>
          <a:prstGeom prst="rect">
            <a:avLst/>
          </a:prstGeom>
          <a:noFill/>
          <a:ln/>
        </p:spPr>
        <p:txBody>
          <a:bodyPr wrap="square" lIns="0" tIns="0" rIns="0" bIns="0" rtlCol="0" anchor="t"/>
          <a:lstStyle/>
          <a:p>
            <a:pPr marL="0" indent="0" algn="l">
              <a:lnSpc>
                <a:spcPts val="1650"/>
              </a:lnSpc>
              <a:buNone/>
            </a:pPr>
            <a:r>
              <a:rPr lang="en-US" sz="1000" dirty="0">
                <a:solidFill>
                  <a:srgbClr val="3B3535"/>
                </a:solidFill>
                <a:latin typeface="Sora Light" pitchFamily="34" charset="0"/>
                <a:ea typeface="Sora Light" pitchFamily="34" charset="-122"/>
                <a:cs typeface="Sora Light" pitchFamily="34" charset="-120"/>
              </a:rPr>
              <a:t>The analysis of average charges by fare condition highlighted the premium value of Business Class and the consistency across the fleet. Implement dynamic pricing models and explore opportunities for introducing Comfort Class on more aircraft where demand permits, or optimize economy class yield on aircraft like CN1 and CR2.</a:t>
            </a:r>
            <a:endParaRPr lang="en-US" sz="1000" dirty="0"/>
          </a:p>
        </p:txBody>
      </p:sp>
      <p:pic>
        <p:nvPicPr>
          <p:cNvPr id="13" name="Image 3" descr="preencoded.png"/>
          <p:cNvPicPr>
            <a:picLocks noChangeAspect="1"/>
          </p:cNvPicPr>
          <p:nvPr/>
        </p:nvPicPr>
        <p:blipFill>
          <a:blip r:embed="rId6"/>
          <a:stretch>
            <a:fillRect/>
          </a:stretch>
        </p:blipFill>
        <p:spPr>
          <a:xfrm>
            <a:off x="7398067" y="3327559"/>
            <a:ext cx="331708" cy="331708"/>
          </a:xfrm>
          <a:prstGeom prst="rect">
            <a:avLst/>
          </a:prstGeom>
        </p:spPr>
      </p:pic>
      <p:sp>
        <p:nvSpPr>
          <p:cNvPr id="14" name="Text 8"/>
          <p:cNvSpPr/>
          <p:nvPr/>
        </p:nvSpPr>
        <p:spPr>
          <a:xfrm>
            <a:off x="7895630" y="3406259"/>
            <a:ext cx="2541746" cy="218242"/>
          </a:xfrm>
          <a:prstGeom prst="rect">
            <a:avLst/>
          </a:prstGeom>
          <a:noFill/>
          <a:ln/>
        </p:spPr>
        <p:txBody>
          <a:bodyPr wrap="none" lIns="0" tIns="0" rIns="0" bIns="0" rtlCol="0" anchor="t"/>
          <a:lstStyle/>
          <a:p>
            <a:pPr marL="0" indent="0" algn="l">
              <a:lnSpc>
                <a:spcPts val="1700"/>
              </a:lnSpc>
              <a:buNone/>
            </a:pPr>
            <a:r>
              <a:rPr lang="en-US" sz="1350" dirty="0">
                <a:solidFill>
                  <a:srgbClr val="3B3535"/>
                </a:solidFill>
                <a:latin typeface="Sora Semi Bold" pitchFamily="34" charset="0"/>
                <a:ea typeface="Sora Semi Bold" pitchFamily="34" charset="-122"/>
                <a:cs typeface="Sora Semi Bold" pitchFamily="34" charset="-120"/>
              </a:rPr>
              <a:t>Enhancing Occupancy Rates</a:t>
            </a:r>
            <a:endParaRPr lang="en-US" sz="1350" dirty="0"/>
          </a:p>
        </p:txBody>
      </p:sp>
      <p:sp>
        <p:nvSpPr>
          <p:cNvPr id="15" name="Text 9"/>
          <p:cNvSpPr/>
          <p:nvPr/>
        </p:nvSpPr>
        <p:spPr>
          <a:xfrm>
            <a:off x="7895630" y="3704034"/>
            <a:ext cx="5976461" cy="849630"/>
          </a:xfrm>
          <a:prstGeom prst="rect">
            <a:avLst/>
          </a:prstGeom>
          <a:noFill/>
          <a:ln/>
        </p:spPr>
        <p:txBody>
          <a:bodyPr wrap="square" lIns="0" tIns="0" rIns="0" bIns="0" rtlCol="0" anchor="t"/>
          <a:lstStyle/>
          <a:p>
            <a:pPr marL="0" indent="0" algn="l">
              <a:lnSpc>
                <a:spcPts val="1650"/>
              </a:lnSpc>
              <a:buNone/>
            </a:pPr>
            <a:r>
              <a:rPr lang="en-US" sz="1000" dirty="0">
                <a:solidFill>
                  <a:srgbClr val="3B3535"/>
                </a:solidFill>
                <a:latin typeface="Sora Light" pitchFamily="34" charset="0"/>
                <a:ea typeface="Sora Light" pitchFamily="34" charset="-122"/>
                <a:cs typeface="Sora Light" pitchFamily="34" charset="-120"/>
              </a:rPr>
              <a:t>A 10% increase in occupancy across the fleet translates to a substantial boost in annual turnover. This is our most significant leverage point. Invest in marketing campaigns, loyalty programs, and improved customer experience to attract new passengers and retain existing ones.</a:t>
            </a:r>
            <a:endParaRPr lang="en-US" sz="1000" dirty="0"/>
          </a:p>
        </p:txBody>
      </p:sp>
      <p:sp>
        <p:nvSpPr>
          <p:cNvPr id="16" name="Text 10"/>
          <p:cNvSpPr/>
          <p:nvPr/>
        </p:nvSpPr>
        <p:spPr>
          <a:xfrm>
            <a:off x="758309" y="4752618"/>
            <a:ext cx="2938582" cy="261937"/>
          </a:xfrm>
          <a:prstGeom prst="rect">
            <a:avLst/>
          </a:prstGeom>
          <a:noFill/>
          <a:ln/>
        </p:spPr>
        <p:txBody>
          <a:bodyPr wrap="none" lIns="0" tIns="0" rIns="0" bIns="0" rtlCol="0" anchor="t"/>
          <a:lstStyle/>
          <a:p>
            <a:pPr marL="0" indent="0" algn="l">
              <a:lnSpc>
                <a:spcPts val="2050"/>
              </a:lnSpc>
              <a:buNone/>
            </a:pPr>
            <a:r>
              <a:rPr lang="en-US" sz="1600" dirty="0">
                <a:solidFill>
                  <a:srgbClr val="1F1E1E"/>
                </a:solidFill>
                <a:latin typeface="Sora Semi Bold" pitchFamily="34" charset="0"/>
                <a:ea typeface="Sora Semi Bold" pitchFamily="34" charset="-122"/>
                <a:cs typeface="Sora Semi Bold" pitchFamily="34" charset="-120"/>
              </a:rPr>
              <a:t>Recommended Next Steps:</a:t>
            </a:r>
            <a:endParaRPr lang="en-US" sz="1600" dirty="0"/>
          </a:p>
        </p:txBody>
      </p:sp>
      <p:sp>
        <p:nvSpPr>
          <p:cNvPr id="17" name="Text 11"/>
          <p:cNvSpPr/>
          <p:nvPr/>
        </p:nvSpPr>
        <p:spPr>
          <a:xfrm>
            <a:off x="758309" y="5213509"/>
            <a:ext cx="13113782"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3B3535"/>
                </a:solidFill>
                <a:latin typeface="Sora Light" pitchFamily="34" charset="0"/>
                <a:ea typeface="Sora Light" pitchFamily="34" charset="-122"/>
                <a:cs typeface="Sora Light" pitchFamily="34" charset="-120"/>
              </a:rPr>
              <a:t>Investigate Peak Booking Event:</a:t>
            </a:r>
            <a:r>
              <a:rPr lang="en-US" sz="1000" dirty="0">
                <a:solidFill>
                  <a:srgbClr val="3B3535"/>
                </a:solidFill>
                <a:latin typeface="Sora Light" pitchFamily="34" charset="0"/>
                <a:ea typeface="Sora Light" pitchFamily="34" charset="-122"/>
                <a:cs typeface="Sora Light" pitchFamily="34" charset="-120"/>
              </a:rPr>
              <a:t> Conduct a deep dive into the specific factors that led to the significant peak in ticket bookings and revenue observed in the time-series analysis (Figure 1 and 2). Replicate these conditions if possible.</a:t>
            </a:r>
            <a:endParaRPr lang="en-US" sz="1000" dirty="0"/>
          </a:p>
        </p:txBody>
      </p:sp>
      <p:sp>
        <p:nvSpPr>
          <p:cNvPr id="18" name="Text 12"/>
          <p:cNvSpPr/>
          <p:nvPr/>
        </p:nvSpPr>
        <p:spPr>
          <a:xfrm>
            <a:off x="758309" y="5684758"/>
            <a:ext cx="13113782"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3B3535"/>
                </a:solidFill>
                <a:latin typeface="Sora Light" pitchFamily="34" charset="0"/>
                <a:ea typeface="Sora Light" pitchFamily="34" charset="-122"/>
                <a:cs typeface="Sora Light" pitchFamily="34" charset="-120"/>
              </a:rPr>
              <a:t>Market Research for CN1/CR2:</a:t>
            </a:r>
            <a:r>
              <a:rPr lang="en-US" sz="1000" dirty="0">
                <a:solidFill>
                  <a:srgbClr val="3B3535"/>
                </a:solidFill>
                <a:latin typeface="Sora Light" pitchFamily="34" charset="0"/>
                <a:ea typeface="Sora Light" pitchFamily="34" charset="-122"/>
                <a:cs typeface="Sora Light" pitchFamily="34" charset="-120"/>
              </a:rPr>
              <a:t> Commission targeted market research for aircraft CN1 and CR2 to understand the reasons for their lower revenue despite competitive pricing. This could involve passenger surveys or competitive analysis.</a:t>
            </a:r>
            <a:endParaRPr lang="en-US" sz="1000" dirty="0"/>
          </a:p>
        </p:txBody>
      </p:sp>
      <p:sp>
        <p:nvSpPr>
          <p:cNvPr id="19" name="Text 13"/>
          <p:cNvSpPr/>
          <p:nvPr/>
        </p:nvSpPr>
        <p:spPr>
          <a:xfrm>
            <a:off x="758309" y="6156008"/>
            <a:ext cx="13113782"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3B3535"/>
                </a:solidFill>
                <a:latin typeface="Sora Light" pitchFamily="34" charset="0"/>
                <a:ea typeface="Sora Light" pitchFamily="34" charset="-122"/>
                <a:cs typeface="Sora Light" pitchFamily="34" charset="-120"/>
              </a:rPr>
              <a:t>Dynamic Pricing System Implementation:</a:t>
            </a:r>
            <a:r>
              <a:rPr lang="en-US" sz="1000" dirty="0">
                <a:solidFill>
                  <a:srgbClr val="3B3535"/>
                </a:solidFill>
                <a:latin typeface="Sora Light" pitchFamily="34" charset="0"/>
                <a:ea typeface="Sora Light" pitchFamily="34" charset="-122"/>
                <a:cs typeface="Sora Light" pitchFamily="34" charset="-120"/>
              </a:rPr>
              <a:t> Explore and potentially implement more advanced dynamic pricing algorithms that can react in real-time to demand, competition, and external factors like fuel prices.</a:t>
            </a:r>
            <a:endParaRPr lang="en-US" sz="1000" dirty="0"/>
          </a:p>
        </p:txBody>
      </p:sp>
      <p:sp>
        <p:nvSpPr>
          <p:cNvPr id="20" name="Text 14"/>
          <p:cNvSpPr/>
          <p:nvPr/>
        </p:nvSpPr>
        <p:spPr>
          <a:xfrm>
            <a:off x="758309" y="6627257"/>
            <a:ext cx="13113782"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3B3535"/>
                </a:solidFill>
                <a:latin typeface="Sora Light" pitchFamily="34" charset="0"/>
                <a:ea typeface="Sora Light" pitchFamily="34" charset="-122"/>
                <a:cs typeface="Sora Light" pitchFamily="34" charset="-120"/>
              </a:rPr>
              <a:t>Customer Experience Enhancement:</a:t>
            </a:r>
            <a:r>
              <a:rPr lang="en-US" sz="1000" dirty="0">
                <a:solidFill>
                  <a:srgbClr val="3B3535"/>
                </a:solidFill>
                <a:latin typeface="Sora Light" pitchFamily="34" charset="0"/>
                <a:ea typeface="Sora Light" pitchFamily="34" charset="-122"/>
                <a:cs typeface="Sora Light" pitchFamily="34" charset="-120"/>
              </a:rPr>
              <a:t> Evaluate current customer feedback channels and identify areas for service improvement that could boost loyalty and word-of-mouth referrals, contributing to higher occupancy.</a:t>
            </a:r>
            <a:endParaRPr lang="en-US" sz="1000" dirty="0"/>
          </a:p>
        </p:txBody>
      </p:sp>
      <p:sp>
        <p:nvSpPr>
          <p:cNvPr id="21" name="Text 15"/>
          <p:cNvSpPr/>
          <p:nvPr/>
        </p:nvSpPr>
        <p:spPr>
          <a:xfrm>
            <a:off x="758309" y="7098506"/>
            <a:ext cx="13113782" cy="424815"/>
          </a:xfrm>
          <a:prstGeom prst="rect">
            <a:avLst/>
          </a:prstGeom>
          <a:noFill/>
          <a:ln/>
        </p:spPr>
        <p:txBody>
          <a:bodyPr wrap="square" lIns="0" tIns="0" rIns="0" bIns="0" rtlCol="0" anchor="t"/>
          <a:lstStyle/>
          <a:p>
            <a:pPr marL="342900" indent="-342900" algn="l">
              <a:lnSpc>
                <a:spcPts val="1650"/>
              </a:lnSpc>
              <a:buSzPct val="100000"/>
              <a:buChar char="•"/>
            </a:pPr>
            <a:r>
              <a:rPr lang="en-US" sz="1000" b="1" dirty="0">
                <a:solidFill>
                  <a:srgbClr val="3B3535"/>
                </a:solidFill>
                <a:latin typeface="Sora Light" pitchFamily="34" charset="0"/>
                <a:ea typeface="Sora Light" pitchFamily="34" charset="-122"/>
                <a:cs typeface="Sora Light" pitchFamily="34" charset="-120"/>
              </a:rPr>
              <a:t>Cross-Functional Team for Occupancy Growth:</a:t>
            </a:r>
            <a:r>
              <a:rPr lang="en-US" sz="1000" dirty="0">
                <a:solidFill>
                  <a:srgbClr val="3B3535"/>
                </a:solidFill>
                <a:latin typeface="Sora Light" pitchFamily="34" charset="0"/>
                <a:ea typeface="Sora Light" pitchFamily="34" charset="-122"/>
                <a:cs typeface="Sora Light" pitchFamily="34" charset="-120"/>
              </a:rPr>
              <a:t> Establish a dedicated cross-functional team involving sales, marketing, operations, and revenue management to collaboratively develop and implement strategies to achieve the 10% occupancy rate increase target.</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838438"/>
            <a:ext cx="12847558" cy="498872"/>
          </a:xfrm>
          <a:prstGeom prst="rect">
            <a:avLst/>
          </a:prstGeom>
          <a:noFill/>
          <a:ln/>
        </p:spPr>
        <p:txBody>
          <a:bodyPr wrap="none" lIns="0" tIns="0" rIns="0" bIns="0" rtlCol="0" anchor="t"/>
          <a:lstStyle/>
          <a:p>
            <a:pPr marL="0" indent="0" algn="l">
              <a:lnSpc>
                <a:spcPts val="3900"/>
              </a:lnSpc>
              <a:buNone/>
            </a:pPr>
            <a:r>
              <a:rPr lang="en-US" sz="3100" dirty="0">
                <a:solidFill>
                  <a:srgbClr val="1F1E1E"/>
                </a:solidFill>
                <a:latin typeface="Sora Semi Bold" pitchFamily="34" charset="0"/>
                <a:ea typeface="Sora Semi Bold" pitchFamily="34" charset="-122"/>
                <a:cs typeface="Sora Semi Bold" pitchFamily="34" charset="-120"/>
              </a:rPr>
              <a:t>Business Problem: Navigating Headwinds in Air Transportation</a:t>
            </a:r>
            <a:endParaRPr lang="en-US" sz="3100" dirty="0"/>
          </a:p>
        </p:txBody>
      </p:sp>
      <p:sp>
        <p:nvSpPr>
          <p:cNvPr id="3" name="Text 1"/>
          <p:cNvSpPr/>
          <p:nvPr/>
        </p:nvSpPr>
        <p:spPr>
          <a:xfrm>
            <a:off x="758309" y="1640562"/>
            <a:ext cx="13113782" cy="970597"/>
          </a:xfrm>
          <a:prstGeom prst="rect">
            <a:avLst/>
          </a:prstGeom>
          <a:noFill/>
          <a:ln/>
        </p:spPr>
        <p:txBody>
          <a:bodyPr wrap="square" lIns="0" tIns="0" rIns="0" bIns="0" rtlCol="0" anchor="t"/>
          <a:lstStyle/>
          <a:p>
            <a:pPr marL="0" indent="0" algn="l">
              <a:lnSpc>
                <a:spcPts val="1900"/>
              </a:lnSpc>
              <a:buNone/>
            </a:pPr>
            <a:r>
              <a:rPr lang="en-US" sz="1150" dirty="0">
                <a:solidFill>
                  <a:srgbClr val="3B3535"/>
                </a:solidFill>
                <a:latin typeface="Sora Light" pitchFamily="34" charset="0"/>
                <a:ea typeface="Sora Light" pitchFamily="34" charset="-122"/>
                <a:cs typeface="Sora Light" pitchFamily="34" charset="-120"/>
              </a:rPr>
              <a:t>Our company has consistently delivered high-quality air transportation services, ensuring safe, comfortable, and convenient journeys for our passengers over several years. We operate a diverse fleet, from compact business jets to medium-sized aircraft. However, the current economic and regulatory landscape presents significant challenges to our profitability. This analysis will focus on leveraging our internal database to identify opportunities for increasing occupancy rates and, consequently, boosting the average profit earned per seat.</a:t>
            </a:r>
            <a:endParaRPr lang="en-US" sz="1150" dirty="0"/>
          </a:p>
        </p:txBody>
      </p:sp>
      <p:sp>
        <p:nvSpPr>
          <p:cNvPr id="4" name="Text 2"/>
          <p:cNvSpPr/>
          <p:nvPr/>
        </p:nvSpPr>
        <p:spPr>
          <a:xfrm>
            <a:off x="758309" y="2838569"/>
            <a:ext cx="6202204" cy="399098"/>
          </a:xfrm>
          <a:prstGeom prst="rect">
            <a:avLst/>
          </a:prstGeom>
          <a:noFill/>
          <a:ln/>
        </p:spPr>
        <p:txBody>
          <a:bodyPr wrap="none" lIns="0" tIns="0" rIns="0" bIns="0" rtlCol="0" anchor="t"/>
          <a:lstStyle/>
          <a:p>
            <a:pPr marL="0" indent="0" algn="l">
              <a:lnSpc>
                <a:spcPts val="3100"/>
              </a:lnSpc>
              <a:buNone/>
            </a:pPr>
            <a:r>
              <a:rPr lang="en-US" sz="2500" dirty="0">
                <a:solidFill>
                  <a:srgbClr val="1F1E1E"/>
                </a:solidFill>
                <a:latin typeface="Sora Semi Bold" pitchFamily="34" charset="0"/>
                <a:ea typeface="Sora Semi Bold" pitchFamily="34" charset="-122"/>
                <a:cs typeface="Sora Semi Bold" pitchFamily="34" charset="-120"/>
              </a:rPr>
              <a:t>Key Obstacles Impacting Profitability:</a:t>
            </a:r>
            <a:endParaRPr lang="en-US" sz="2500" dirty="0"/>
          </a:p>
        </p:txBody>
      </p:sp>
      <p:sp>
        <p:nvSpPr>
          <p:cNvPr id="5" name="Shape 3"/>
          <p:cNvSpPr/>
          <p:nvPr/>
        </p:nvSpPr>
        <p:spPr>
          <a:xfrm>
            <a:off x="758309" y="3465076"/>
            <a:ext cx="6481048" cy="1887260"/>
          </a:xfrm>
          <a:prstGeom prst="roundRect">
            <a:avLst>
              <a:gd name="adj" fmla="val 3876"/>
            </a:avLst>
          </a:prstGeom>
          <a:noFill/>
          <a:ln w="15240">
            <a:solidFill>
              <a:srgbClr val="DFB8BC"/>
            </a:solidFill>
            <a:prstDash val="solid"/>
          </a:ln>
        </p:spPr>
      </p:sp>
      <p:sp>
        <p:nvSpPr>
          <p:cNvPr id="6" name="Shape 4"/>
          <p:cNvSpPr/>
          <p:nvPr/>
        </p:nvSpPr>
        <p:spPr>
          <a:xfrm>
            <a:off x="743069" y="3465076"/>
            <a:ext cx="60960" cy="1887260"/>
          </a:xfrm>
          <a:prstGeom prst="roundRect">
            <a:avLst>
              <a:gd name="adj" fmla="val 104493"/>
            </a:avLst>
          </a:prstGeom>
          <a:solidFill>
            <a:srgbClr val="DA1B2E"/>
          </a:solidFill>
          <a:ln/>
        </p:spPr>
      </p:sp>
      <p:sp>
        <p:nvSpPr>
          <p:cNvPr id="7" name="Text 5"/>
          <p:cNvSpPr/>
          <p:nvPr/>
        </p:nvSpPr>
        <p:spPr>
          <a:xfrm>
            <a:off x="970836" y="3631883"/>
            <a:ext cx="3587353" cy="249436"/>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Stricter Environmental Regulations</a:t>
            </a:r>
            <a:endParaRPr lang="en-US" sz="1550" dirty="0"/>
          </a:p>
        </p:txBody>
      </p:sp>
      <p:sp>
        <p:nvSpPr>
          <p:cNvPr id="8" name="Text 6"/>
          <p:cNvSpPr/>
          <p:nvPr/>
        </p:nvSpPr>
        <p:spPr>
          <a:xfrm>
            <a:off x="970836" y="3972282"/>
            <a:ext cx="6101715" cy="1213247"/>
          </a:xfrm>
          <a:prstGeom prst="rect">
            <a:avLst/>
          </a:prstGeom>
          <a:noFill/>
          <a:ln/>
        </p:spPr>
        <p:txBody>
          <a:bodyPr wrap="square" lIns="0" tIns="0" rIns="0" bIns="0" rtlCol="0" anchor="t"/>
          <a:lstStyle/>
          <a:p>
            <a:pPr marL="0" indent="0" algn="l">
              <a:lnSpc>
                <a:spcPts val="1900"/>
              </a:lnSpc>
              <a:buNone/>
            </a:pPr>
            <a:r>
              <a:rPr lang="en-US" sz="1150" dirty="0">
                <a:solidFill>
                  <a:srgbClr val="3B3535"/>
                </a:solidFill>
                <a:latin typeface="Sora Light" pitchFamily="34" charset="0"/>
                <a:ea typeface="Sora Light" pitchFamily="34" charset="-122"/>
                <a:cs typeface="Sora Light" pitchFamily="34" charset="-120"/>
              </a:rPr>
              <a:t>The aviation industry faces mounting pressure to reduce its carbon footprint, leading to more stringent environmental laws. These regulations not only escalate operating costs through compliance measures and investments in greener technologies but also impose limitations on fleet expansion and route development, hindering potential growth.</a:t>
            </a:r>
            <a:endParaRPr lang="en-US" sz="1150" dirty="0"/>
          </a:p>
        </p:txBody>
      </p:sp>
      <p:sp>
        <p:nvSpPr>
          <p:cNvPr id="9" name="Shape 7"/>
          <p:cNvSpPr/>
          <p:nvPr/>
        </p:nvSpPr>
        <p:spPr>
          <a:xfrm>
            <a:off x="7390924" y="3465076"/>
            <a:ext cx="6481167" cy="1887260"/>
          </a:xfrm>
          <a:prstGeom prst="roundRect">
            <a:avLst>
              <a:gd name="adj" fmla="val 3876"/>
            </a:avLst>
          </a:prstGeom>
          <a:noFill/>
          <a:ln w="15240">
            <a:solidFill>
              <a:srgbClr val="DFB8BC"/>
            </a:solidFill>
            <a:prstDash val="solid"/>
          </a:ln>
        </p:spPr>
      </p:sp>
      <p:sp>
        <p:nvSpPr>
          <p:cNvPr id="10" name="Shape 8"/>
          <p:cNvSpPr/>
          <p:nvPr/>
        </p:nvSpPr>
        <p:spPr>
          <a:xfrm>
            <a:off x="7375684" y="3465076"/>
            <a:ext cx="60960" cy="1887260"/>
          </a:xfrm>
          <a:prstGeom prst="roundRect">
            <a:avLst>
              <a:gd name="adj" fmla="val 104493"/>
            </a:avLst>
          </a:prstGeom>
          <a:solidFill>
            <a:srgbClr val="DA1B2E"/>
          </a:solidFill>
          <a:ln/>
        </p:spPr>
      </p:sp>
      <p:sp>
        <p:nvSpPr>
          <p:cNvPr id="11" name="Text 9"/>
          <p:cNvSpPr/>
          <p:nvPr/>
        </p:nvSpPr>
        <p:spPr>
          <a:xfrm>
            <a:off x="7603450" y="3631883"/>
            <a:ext cx="1995487" cy="249436"/>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Higher Flight Taxes</a:t>
            </a:r>
            <a:endParaRPr lang="en-US" sz="1550" dirty="0"/>
          </a:p>
        </p:txBody>
      </p:sp>
      <p:sp>
        <p:nvSpPr>
          <p:cNvPr id="12" name="Text 10"/>
          <p:cNvSpPr/>
          <p:nvPr/>
        </p:nvSpPr>
        <p:spPr>
          <a:xfrm>
            <a:off x="7603450" y="3972282"/>
            <a:ext cx="6101834" cy="1213247"/>
          </a:xfrm>
          <a:prstGeom prst="rect">
            <a:avLst/>
          </a:prstGeom>
          <a:noFill/>
          <a:ln/>
        </p:spPr>
        <p:txBody>
          <a:bodyPr wrap="square" lIns="0" tIns="0" rIns="0" bIns="0" rtlCol="0" anchor="t"/>
          <a:lstStyle/>
          <a:p>
            <a:pPr marL="0" indent="0" algn="l">
              <a:lnSpc>
                <a:spcPts val="1900"/>
              </a:lnSpc>
              <a:buNone/>
            </a:pPr>
            <a:r>
              <a:rPr lang="en-US" sz="1150" dirty="0">
                <a:solidFill>
                  <a:srgbClr val="3B3535"/>
                </a:solidFill>
                <a:latin typeface="Sora Light" pitchFamily="34" charset="0"/>
                <a:ea typeface="Sora Light" pitchFamily="34" charset="-122"/>
                <a:cs typeface="Sora Light" pitchFamily="34" charset="-120"/>
              </a:rPr>
              <a:t>Governments globally are imposing increased taxes on air travel, primarily to address environmental concerns and generate revenue. This rise in flight taxes directly contributes to higher ticket prices, which can subsequently reduce consumer demand and impact overall passenger volume, further squeezing profit margins.</a:t>
            </a:r>
            <a:endParaRPr lang="en-US" sz="1150" dirty="0"/>
          </a:p>
        </p:txBody>
      </p:sp>
      <p:sp>
        <p:nvSpPr>
          <p:cNvPr id="13" name="Shape 11"/>
          <p:cNvSpPr/>
          <p:nvPr/>
        </p:nvSpPr>
        <p:spPr>
          <a:xfrm>
            <a:off x="758309" y="5503902"/>
            <a:ext cx="6481048" cy="1887260"/>
          </a:xfrm>
          <a:prstGeom prst="roundRect">
            <a:avLst>
              <a:gd name="adj" fmla="val 3876"/>
            </a:avLst>
          </a:prstGeom>
          <a:noFill/>
          <a:ln w="15240">
            <a:solidFill>
              <a:srgbClr val="DFB8BC"/>
            </a:solidFill>
            <a:prstDash val="solid"/>
          </a:ln>
        </p:spPr>
      </p:sp>
      <p:sp>
        <p:nvSpPr>
          <p:cNvPr id="14" name="Shape 12"/>
          <p:cNvSpPr/>
          <p:nvPr/>
        </p:nvSpPr>
        <p:spPr>
          <a:xfrm>
            <a:off x="743069" y="5503902"/>
            <a:ext cx="60960" cy="1887260"/>
          </a:xfrm>
          <a:prstGeom prst="roundRect">
            <a:avLst>
              <a:gd name="adj" fmla="val 104493"/>
            </a:avLst>
          </a:prstGeom>
          <a:solidFill>
            <a:srgbClr val="DA1B2E"/>
          </a:solidFill>
          <a:ln/>
        </p:spPr>
      </p:sp>
      <p:sp>
        <p:nvSpPr>
          <p:cNvPr id="15" name="Text 13"/>
          <p:cNvSpPr/>
          <p:nvPr/>
        </p:nvSpPr>
        <p:spPr>
          <a:xfrm>
            <a:off x="970836" y="5670709"/>
            <a:ext cx="3805833" cy="249436"/>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Tight Labor Market &amp; Increased Costs</a:t>
            </a:r>
            <a:endParaRPr lang="en-US" sz="1550" dirty="0"/>
          </a:p>
        </p:txBody>
      </p:sp>
      <p:sp>
        <p:nvSpPr>
          <p:cNvPr id="16" name="Text 14"/>
          <p:cNvSpPr/>
          <p:nvPr/>
        </p:nvSpPr>
        <p:spPr>
          <a:xfrm>
            <a:off x="970836" y="6011108"/>
            <a:ext cx="6101715" cy="1213247"/>
          </a:xfrm>
          <a:prstGeom prst="rect">
            <a:avLst/>
          </a:prstGeom>
          <a:noFill/>
          <a:ln/>
        </p:spPr>
        <p:txBody>
          <a:bodyPr wrap="square" lIns="0" tIns="0" rIns="0" bIns="0" rtlCol="0" anchor="t"/>
          <a:lstStyle/>
          <a:p>
            <a:pPr marL="0" indent="0" algn="l">
              <a:lnSpc>
                <a:spcPts val="1900"/>
              </a:lnSpc>
              <a:buNone/>
            </a:pPr>
            <a:r>
              <a:rPr lang="en-US" sz="1150" dirty="0">
                <a:solidFill>
                  <a:srgbClr val="3B3535"/>
                </a:solidFill>
                <a:latin typeface="Sora Light" pitchFamily="34" charset="0"/>
                <a:ea typeface="Sora Light" pitchFamily="34" charset="-122"/>
                <a:cs typeface="Sora Light" pitchFamily="34" charset="-120"/>
              </a:rPr>
              <a:t>The aviation sector is grappling with a severe scarcity of skilled professionals, including pilots, mechanics, and ground staff. This shortage results in elevated labor costs due to competitive wages and benefits, alongside increased employee turnover rates. High turnover necessitates continuous recruitment and training, adding further financial strain and operational inefficiencies.</a:t>
            </a:r>
            <a:endParaRPr lang="en-US" sz="1150" dirty="0"/>
          </a:p>
        </p:txBody>
      </p:sp>
      <p:sp>
        <p:nvSpPr>
          <p:cNvPr id="17" name="Shape 15"/>
          <p:cNvSpPr/>
          <p:nvPr/>
        </p:nvSpPr>
        <p:spPr>
          <a:xfrm>
            <a:off x="7390924" y="5503902"/>
            <a:ext cx="6481167" cy="1887260"/>
          </a:xfrm>
          <a:prstGeom prst="roundRect">
            <a:avLst>
              <a:gd name="adj" fmla="val 3876"/>
            </a:avLst>
          </a:prstGeom>
          <a:noFill/>
          <a:ln w="15240">
            <a:solidFill>
              <a:srgbClr val="DFB8BC"/>
            </a:solidFill>
            <a:prstDash val="solid"/>
          </a:ln>
        </p:spPr>
      </p:sp>
      <p:sp>
        <p:nvSpPr>
          <p:cNvPr id="18" name="Shape 16"/>
          <p:cNvSpPr/>
          <p:nvPr/>
        </p:nvSpPr>
        <p:spPr>
          <a:xfrm>
            <a:off x="7375684" y="5503902"/>
            <a:ext cx="60960" cy="1887260"/>
          </a:xfrm>
          <a:prstGeom prst="roundRect">
            <a:avLst>
              <a:gd name="adj" fmla="val 104493"/>
            </a:avLst>
          </a:prstGeom>
          <a:solidFill>
            <a:srgbClr val="DA1B2E"/>
          </a:solidFill>
          <a:ln/>
        </p:spPr>
      </p:sp>
      <p:sp>
        <p:nvSpPr>
          <p:cNvPr id="19" name="Text 17"/>
          <p:cNvSpPr/>
          <p:nvPr/>
        </p:nvSpPr>
        <p:spPr>
          <a:xfrm>
            <a:off x="7603450" y="5670709"/>
            <a:ext cx="1995487" cy="249436"/>
          </a:xfrm>
          <a:prstGeom prst="rect">
            <a:avLst/>
          </a:prstGeom>
          <a:noFill/>
          <a:ln/>
        </p:spPr>
        <p:txBody>
          <a:bodyPr wrap="none" lIns="0" tIns="0" rIns="0" bIns="0" rtlCol="0" anchor="t"/>
          <a:lstStyle/>
          <a:p>
            <a:pPr marL="0" indent="0" algn="l">
              <a:lnSpc>
                <a:spcPts val="1950"/>
              </a:lnSpc>
              <a:buNone/>
            </a:pPr>
            <a:r>
              <a:rPr lang="en-US" sz="1550" dirty="0">
                <a:solidFill>
                  <a:srgbClr val="3B3535"/>
                </a:solidFill>
                <a:latin typeface="Sora Semi Bold" pitchFamily="34" charset="0"/>
                <a:ea typeface="Sora Semi Bold" pitchFamily="34" charset="-122"/>
                <a:cs typeface="Sora Semi Bold" pitchFamily="34" charset="-120"/>
              </a:rPr>
              <a:t>Rising Fuel Prices</a:t>
            </a:r>
            <a:endParaRPr lang="en-US" sz="1550" dirty="0"/>
          </a:p>
        </p:txBody>
      </p:sp>
      <p:sp>
        <p:nvSpPr>
          <p:cNvPr id="20" name="Text 18"/>
          <p:cNvSpPr/>
          <p:nvPr/>
        </p:nvSpPr>
        <p:spPr>
          <a:xfrm>
            <a:off x="7603450" y="6011108"/>
            <a:ext cx="6101834" cy="1213247"/>
          </a:xfrm>
          <a:prstGeom prst="rect">
            <a:avLst/>
          </a:prstGeom>
          <a:noFill/>
          <a:ln/>
        </p:spPr>
        <p:txBody>
          <a:bodyPr wrap="square" lIns="0" tIns="0" rIns="0" bIns="0" rtlCol="0" anchor="t"/>
          <a:lstStyle/>
          <a:p>
            <a:pPr marL="0" indent="0" algn="l">
              <a:lnSpc>
                <a:spcPts val="1900"/>
              </a:lnSpc>
              <a:buNone/>
            </a:pPr>
            <a:r>
              <a:rPr lang="en-US" sz="1150" dirty="0">
                <a:solidFill>
                  <a:srgbClr val="3B3535"/>
                </a:solidFill>
                <a:latin typeface="Sora Light" pitchFamily="34" charset="0"/>
                <a:ea typeface="Sora Light" pitchFamily="34" charset="-122"/>
                <a:cs typeface="Sora Light" pitchFamily="34" charset="-120"/>
              </a:rPr>
              <a:t>Fluctuations in global oil markets have led to significant increases in aviation fuel prices, which represent a substantial portion of an airline's operating expenses. Unpredictable and sustained high fuel costs directly erode profitability and make long-term financial planning more challenging, demanding agile hedging strategies and fuel-efficient fleet management.</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618530"/>
            <a:ext cx="12349282" cy="498872"/>
          </a:xfrm>
          <a:prstGeom prst="rect">
            <a:avLst/>
          </a:prstGeom>
          <a:noFill/>
          <a:ln/>
        </p:spPr>
        <p:txBody>
          <a:bodyPr wrap="none" lIns="0" tIns="0" rIns="0" bIns="0" rtlCol="0" anchor="t"/>
          <a:lstStyle/>
          <a:p>
            <a:pPr marL="0" indent="0" algn="l">
              <a:lnSpc>
                <a:spcPts val="3900"/>
              </a:lnSpc>
              <a:buNone/>
            </a:pPr>
            <a:r>
              <a:rPr lang="en-US" sz="3100" dirty="0">
                <a:solidFill>
                  <a:srgbClr val="1F1E1E"/>
                </a:solidFill>
                <a:latin typeface="Sora Semi Bold" pitchFamily="34" charset="0"/>
                <a:ea typeface="Sora Semi Bold" pitchFamily="34" charset="-122"/>
                <a:cs typeface="Sora Semi Bold" pitchFamily="34" charset="-120"/>
              </a:rPr>
              <a:t>Q1) Fleet Capacity Analysis: Planes with More Than 100 Seats</a:t>
            </a:r>
            <a:endParaRPr lang="en-US" sz="3100" dirty="0"/>
          </a:p>
        </p:txBody>
      </p:sp>
      <p:pic>
        <p:nvPicPr>
          <p:cNvPr id="3" name="Image 0" descr="preencoded.png"/>
          <p:cNvPicPr>
            <a:picLocks noChangeAspect="1"/>
          </p:cNvPicPr>
          <p:nvPr/>
        </p:nvPicPr>
        <p:blipFill>
          <a:blip r:embed="rId3"/>
          <a:stretch>
            <a:fillRect/>
          </a:stretch>
        </p:blipFill>
        <p:spPr>
          <a:xfrm>
            <a:off x="758309" y="1515428"/>
            <a:ext cx="5469070" cy="5657882"/>
          </a:xfrm>
          <a:prstGeom prst="rect">
            <a:avLst/>
          </a:prstGeom>
        </p:spPr>
      </p:pic>
      <p:sp>
        <p:nvSpPr>
          <p:cNvPr id="4" name="Text 1"/>
          <p:cNvSpPr/>
          <p:nvPr/>
        </p:nvSpPr>
        <p:spPr>
          <a:xfrm>
            <a:off x="7507843" y="1481257"/>
            <a:ext cx="6371868" cy="970597"/>
          </a:xfrm>
          <a:prstGeom prst="rect">
            <a:avLst/>
          </a:prstGeom>
          <a:noFill/>
          <a:ln/>
        </p:spPr>
        <p:txBody>
          <a:bodyPr wrap="square" lIns="0" tIns="0" rIns="0" bIns="0" rtlCol="0" anchor="t"/>
          <a:lstStyle/>
          <a:p>
            <a:pPr marL="0" indent="0" algn="l">
              <a:lnSpc>
                <a:spcPts val="1900"/>
              </a:lnSpc>
              <a:buNone/>
            </a:pPr>
            <a:r>
              <a:rPr lang="en-US" sz="1150" dirty="0">
                <a:solidFill>
                  <a:srgbClr val="3B3535"/>
                </a:solidFill>
                <a:latin typeface="Sora Light" pitchFamily="34" charset="0"/>
                <a:ea typeface="Sora Light" pitchFamily="34" charset="-122"/>
                <a:cs typeface="Sora Light" pitchFamily="34" charset="-120"/>
              </a:rPr>
              <a:t>Understanding our fleet's capacity is fundamental to optimizing routes, pricing, and overall profitability. This analysis focuses on aircraft with a seating capacity exceeding 100 passengers, as these larger planes are typically deployed on higher-demand routes and contribute significantly to overall revenue.</a:t>
            </a:r>
            <a:endParaRPr lang="en-US" sz="1150" dirty="0"/>
          </a:p>
        </p:txBody>
      </p:sp>
      <p:sp>
        <p:nvSpPr>
          <p:cNvPr id="5" name="Text 2"/>
          <p:cNvSpPr/>
          <p:nvPr/>
        </p:nvSpPr>
        <p:spPr>
          <a:xfrm>
            <a:off x="7507843" y="2603421"/>
            <a:ext cx="3803690" cy="299204"/>
          </a:xfrm>
          <a:prstGeom prst="rect">
            <a:avLst/>
          </a:prstGeom>
          <a:noFill/>
          <a:ln/>
        </p:spPr>
        <p:txBody>
          <a:bodyPr wrap="none" lIns="0" tIns="0" rIns="0" bIns="0" rtlCol="0" anchor="t"/>
          <a:lstStyle/>
          <a:p>
            <a:pPr marL="0" indent="0" algn="l">
              <a:lnSpc>
                <a:spcPts val="2350"/>
              </a:lnSpc>
              <a:buNone/>
            </a:pPr>
            <a:r>
              <a:rPr lang="en-US" sz="1850" dirty="0">
                <a:solidFill>
                  <a:srgbClr val="1F1E1E"/>
                </a:solidFill>
                <a:latin typeface="Sora Semi Bold" pitchFamily="34" charset="0"/>
                <a:ea typeface="Sora Semi Bold" pitchFamily="34" charset="-122"/>
                <a:cs typeface="Sora Semi Bold" pitchFamily="34" charset="-120"/>
              </a:rPr>
              <a:t>Key Findings from the Analysis:</a:t>
            </a:r>
            <a:endParaRPr lang="en-US" sz="1850" dirty="0"/>
          </a:p>
        </p:txBody>
      </p:sp>
      <p:sp>
        <p:nvSpPr>
          <p:cNvPr id="6" name="Text 3"/>
          <p:cNvSpPr/>
          <p:nvPr/>
        </p:nvSpPr>
        <p:spPr>
          <a:xfrm>
            <a:off x="7507843" y="3054191"/>
            <a:ext cx="6371868" cy="727948"/>
          </a:xfrm>
          <a:prstGeom prst="rect">
            <a:avLst/>
          </a:prstGeom>
          <a:noFill/>
          <a:ln/>
        </p:spPr>
        <p:txBody>
          <a:bodyPr wrap="square" lIns="0" tIns="0" rIns="0" bIns="0" rtlCol="0" anchor="t"/>
          <a:lstStyle/>
          <a:p>
            <a:pPr marL="342900" indent="-342900" algn="l">
              <a:lnSpc>
                <a:spcPts val="1900"/>
              </a:lnSpc>
              <a:buSzPct val="100000"/>
              <a:buChar char="•"/>
            </a:pPr>
            <a:r>
              <a:rPr lang="en-US" sz="1150" b="1" dirty="0">
                <a:solidFill>
                  <a:srgbClr val="3B3535"/>
                </a:solidFill>
                <a:latin typeface="Sora Light" pitchFamily="34" charset="0"/>
                <a:ea typeface="Sora Light" pitchFamily="34" charset="-122"/>
                <a:cs typeface="Sora Light" pitchFamily="34" charset="-120"/>
              </a:rPr>
              <a:t>Aircraft Identification:</a:t>
            </a:r>
            <a:r>
              <a:rPr lang="en-US" sz="1150" dirty="0">
                <a:solidFill>
                  <a:srgbClr val="3B3535"/>
                </a:solidFill>
                <a:latin typeface="Sora Light" pitchFamily="34" charset="0"/>
                <a:ea typeface="Sora Light" pitchFamily="34" charset="-122"/>
                <a:cs typeface="Sora Light" pitchFamily="34" charset="-120"/>
              </a:rPr>
              <a:t> We have identified all aircraft types within our fleet that are configured with more than 100 seats. This classification is crucial for strategic route planning and capacity allocation.</a:t>
            </a:r>
            <a:endParaRPr lang="en-US" sz="1150" dirty="0"/>
          </a:p>
        </p:txBody>
      </p:sp>
      <p:sp>
        <p:nvSpPr>
          <p:cNvPr id="7" name="Text 4"/>
          <p:cNvSpPr/>
          <p:nvPr/>
        </p:nvSpPr>
        <p:spPr>
          <a:xfrm>
            <a:off x="7507843" y="3835122"/>
            <a:ext cx="6371868" cy="727948"/>
          </a:xfrm>
          <a:prstGeom prst="rect">
            <a:avLst/>
          </a:prstGeom>
          <a:noFill/>
          <a:ln/>
        </p:spPr>
        <p:txBody>
          <a:bodyPr wrap="square" lIns="0" tIns="0" rIns="0" bIns="0" rtlCol="0" anchor="t"/>
          <a:lstStyle/>
          <a:p>
            <a:pPr marL="342900" indent="-342900" algn="l">
              <a:lnSpc>
                <a:spcPts val="1900"/>
              </a:lnSpc>
              <a:buSzPct val="100000"/>
              <a:buChar char="•"/>
            </a:pPr>
            <a:r>
              <a:rPr lang="en-US" sz="1150" b="1" dirty="0">
                <a:solidFill>
                  <a:srgbClr val="3B3535"/>
                </a:solidFill>
                <a:latin typeface="Sora Light" pitchFamily="34" charset="0"/>
                <a:ea typeface="Sora Light" pitchFamily="34" charset="-122"/>
                <a:cs typeface="Sora Light" pitchFamily="34" charset="-120"/>
              </a:rPr>
              <a:t>Ticket Booking Trends:</a:t>
            </a:r>
            <a:r>
              <a:rPr lang="en-US" sz="1150" dirty="0">
                <a:solidFill>
                  <a:srgbClr val="3B3535"/>
                </a:solidFill>
                <a:latin typeface="Sora Light" pitchFamily="34" charset="0"/>
                <a:ea typeface="Sora Light" pitchFamily="34" charset="-122"/>
                <a:cs typeface="Sora Light" pitchFamily="34" charset="-120"/>
              </a:rPr>
              <a:t> We've analyzed the historical data on the number of tickets booked over time, providing insights into demand patterns and peak travel periods for larger aircraft.</a:t>
            </a:r>
            <a:endParaRPr lang="en-US" sz="1150" dirty="0"/>
          </a:p>
        </p:txBody>
      </p:sp>
      <p:sp>
        <p:nvSpPr>
          <p:cNvPr id="8" name="Text 5"/>
          <p:cNvSpPr/>
          <p:nvPr/>
        </p:nvSpPr>
        <p:spPr>
          <a:xfrm>
            <a:off x="7507843" y="4616053"/>
            <a:ext cx="6371868" cy="727948"/>
          </a:xfrm>
          <a:prstGeom prst="rect">
            <a:avLst/>
          </a:prstGeom>
          <a:noFill/>
          <a:ln/>
        </p:spPr>
        <p:txBody>
          <a:bodyPr wrap="square" lIns="0" tIns="0" rIns="0" bIns="0" rtlCol="0" anchor="t"/>
          <a:lstStyle/>
          <a:p>
            <a:pPr marL="342900" indent="-342900" algn="l">
              <a:lnSpc>
                <a:spcPts val="1900"/>
              </a:lnSpc>
              <a:buSzPct val="100000"/>
              <a:buChar char="•"/>
            </a:pPr>
            <a:r>
              <a:rPr lang="en-US" sz="1150" b="1" dirty="0">
                <a:solidFill>
                  <a:srgbClr val="3B3535"/>
                </a:solidFill>
                <a:latin typeface="Sora Light" pitchFamily="34" charset="0"/>
                <a:ea typeface="Sora Light" pitchFamily="34" charset="-122"/>
                <a:cs typeface="Sora Light" pitchFamily="34" charset="-120"/>
              </a:rPr>
              <a:t>Total Revenue Over Time:</a:t>
            </a:r>
            <a:r>
              <a:rPr lang="en-US" sz="1150" dirty="0">
                <a:solidFill>
                  <a:srgbClr val="3B3535"/>
                </a:solidFill>
                <a:latin typeface="Sora Light" pitchFamily="34" charset="0"/>
                <a:ea typeface="Sora Light" pitchFamily="34" charset="-122"/>
                <a:cs typeface="Sora Light" pitchFamily="34" charset="-120"/>
              </a:rPr>
              <a:t> A correlated analysis tracks the total revenue generated by these aircraft, allowing us to assess their financial performance and contribution to the company's top line.</a:t>
            </a:r>
            <a:endParaRPr lang="en-US" sz="1150" dirty="0"/>
          </a:p>
        </p:txBody>
      </p:sp>
      <p:sp>
        <p:nvSpPr>
          <p:cNvPr id="9" name="Text 6"/>
          <p:cNvSpPr/>
          <p:nvPr/>
        </p:nvSpPr>
        <p:spPr>
          <a:xfrm>
            <a:off x="7507843" y="5396984"/>
            <a:ext cx="6371868" cy="970597"/>
          </a:xfrm>
          <a:prstGeom prst="rect">
            <a:avLst/>
          </a:prstGeom>
          <a:noFill/>
          <a:ln/>
        </p:spPr>
        <p:txBody>
          <a:bodyPr wrap="square" lIns="0" tIns="0" rIns="0" bIns="0" rtlCol="0" anchor="t"/>
          <a:lstStyle/>
          <a:p>
            <a:pPr marL="342900" indent="-342900" algn="l">
              <a:lnSpc>
                <a:spcPts val="1900"/>
              </a:lnSpc>
              <a:buSzPct val="100000"/>
              <a:buChar char="•"/>
            </a:pPr>
            <a:r>
              <a:rPr lang="en-US" sz="1150" b="1" dirty="0">
                <a:solidFill>
                  <a:srgbClr val="3B3535"/>
                </a:solidFill>
                <a:latin typeface="Sora Light" pitchFamily="34" charset="0"/>
                <a:ea typeface="Sora Light" pitchFamily="34" charset="-122"/>
                <a:cs typeface="Sora Light" pitchFamily="34" charset="-120"/>
              </a:rPr>
              <a:t>Average Fare per Aircraft:</a:t>
            </a:r>
            <a:r>
              <a:rPr lang="en-US" sz="1150" dirty="0">
                <a:solidFill>
                  <a:srgbClr val="3B3535"/>
                </a:solidFill>
                <a:latin typeface="Sora Light" pitchFamily="34" charset="0"/>
                <a:ea typeface="Sora Light" pitchFamily="34" charset="-122"/>
                <a:cs typeface="Sora Light" pitchFamily="34" charset="-120"/>
              </a:rPr>
              <a:t> We've calculated the average fare for each aircraft type, segmented by different fare conditions (e.g., economy, business, comfort). This helps in understanding revenue yield per seat and informs dynamic pricing strategies.</a:t>
            </a:r>
            <a:endParaRPr lang="en-US" sz="1150" dirty="0"/>
          </a:p>
        </p:txBody>
      </p:sp>
      <p:sp>
        <p:nvSpPr>
          <p:cNvPr id="10" name="Text 7"/>
          <p:cNvSpPr/>
          <p:nvPr/>
        </p:nvSpPr>
        <p:spPr>
          <a:xfrm>
            <a:off x="7507843" y="6504027"/>
            <a:ext cx="6371868" cy="970597"/>
          </a:xfrm>
          <a:prstGeom prst="rect">
            <a:avLst/>
          </a:prstGeom>
          <a:noFill/>
          <a:ln/>
        </p:spPr>
        <p:txBody>
          <a:bodyPr wrap="square" lIns="0" tIns="0" rIns="0" bIns="0" rtlCol="0" anchor="t"/>
          <a:lstStyle/>
          <a:p>
            <a:pPr marL="0" indent="0" algn="l">
              <a:lnSpc>
                <a:spcPts val="1900"/>
              </a:lnSpc>
              <a:buNone/>
            </a:pPr>
            <a:r>
              <a:rPr lang="en-US" sz="1150" dirty="0">
                <a:solidFill>
                  <a:srgbClr val="3B3535"/>
                </a:solidFill>
                <a:latin typeface="Sora Light" pitchFamily="34" charset="0"/>
                <a:ea typeface="Sora Light" pitchFamily="34" charset="-122"/>
                <a:cs typeface="Sora Light" pitchFamily="34" charset="-120"/>
              </a:rPr>
              <a:t>The attached screenshot visually represents the aircraft meeting the criteria of having more than 100 seats, along with their precise seating capacities. This visualization enables quick identification of our larger assets and serves as a foundational data point for subsequent operational and financial analyses.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1232A1-163F-44F8-970C-0C2613829236}"/>
              </a:ext>
            </a:extLst>
          </p:cNvPr>
          <p:cNvPicPr>
            <a:picLocks noChangeAspect="1"/>
          </p:cNvPicPr>
          <p:nvPr/>
        </p:nvPicPr>
        <p:blipFill>
          <a:blip r:embed="rId2"/>
          <a:stretch>
            <a:fillRect/>
          </a:stretch>
        </p:blipFill>
        <p:spPr>
          <a:xfrm>
            <a:off x="1985218" y="4531733"/>
            <a:ext cx="10659963" cy="3697867"/>
          </a:xfrm>
          <a:prstGeom prst="rect">
            <a:avLst/>
          </a:prstGeom>
        </p:spPr>
      </p:pic>
      <p:pic>
        <p:nvPicPr>
          <p:cNvPr id="5" name="Picture 4">
            <a:extLst>
              <a:ext uri="{FF2B5EF4-FFF2-40B4-BE49-F238E27FC236}">
                <a16:creationId xmlns:a16="http://schemas.microsoft.com/office/drawing/2014/main" id="{EAAE8881-6357-4E3B-B4B0-03B54EFB7E29}"/>
              </a:ext>
            </a:extLst>
          </p:cNvPr>
          <p:cNvPicPr>
            <a:picLocks noChangeAspect="1"/>
          </p:cNvPicPr>
          <p:nvPr/>
        </p:nvPicPr>
        <p:blipFill>
          <a:blip r:embed="rId3"/>
          <a:stretch>
            <a:fillRect/>
          </a:stretch>
        </p:blipFill>
        <p:spPr>
          <a:xfrm>
            <a:off x="1819847" y="225832"/>
            <a:ext cx="10612331" cy="4305901"/>
          </a:xfrm>
          <a:prstGeom prst="rect">
            <a:avLst/>
          </a:prstGeom>
        </p:spPr>
      </p:pic>
    </p:spTree>
    <p:extLst>
      <p:ext uri="{BB962C8B-B14F-4D97-AF65-F5344CB8AC3E}">
        <p14:creationId xmlns:p14="http://schemas.microsoft.com/office/powerpoint/2010/main" val="397877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1999" y="516969"/>
            <a:ext cx="11758017" cy="525661"/>
          </a:xfrm>
          <a:prstGeom prst="rect">
            <a:avLst/>
          </a:prstGeom>
          <a:noFill/>
          <a:ln/>
        </p:spPr>
        <p:txBody>
          <a:bodyPr wrap="none" lIns="0" tIns="0" rIns="0" bIns="0" rtlCol="0" anchor="t"/>
          <a:lstStyle/>
          <a:p>
            <a:pPr marL="0" indent="0" algn="l">
              <a:lnSpc>
                <a:spcPts val="4100"/>
              </a:lnSpc>
              <a:buNone/>
            </a:pPr>
            <a:r>
              <a:rPr lang="en-US" sz="3300" dirty="0">
                <a:solidFill>
                  <a:srgbClr val="1F1E1E"/>
                </a:solidFill>
                <a:latin typeface="Sora Semi Bold" pitchFamily="34" charset="0"/>
                <a:ea typeface="Sora Semi Bold" pitchFamily="34" charset="-122"/>
                <a:cs typeface="Sora Semi Bold" pitchFamily="34" charset="-120"/>
              </a:rPr>
              <a:t>Q2) Revenue and Ticket Trends: A Time-Series Analysis</a:t>
            </a:r>
            <a:endParaRPr lang="en-US" sz="3300" dirty="0"/>
          </a:p>
        </p:txBody>
      </p:sp>
      <p:sp>
        <p:nvSpPr>
          <p:cNvPr id="3" name="Text 1"/>
          <p:cNvSpPr/>
          <p:nvPr/>
        </p:nvSpPr>
        <p:spPr>
          <a:xfrm>
            <a:off x="751999" y="1282303"/>
            <a:ext cx="13126402" cy="841058"/>
          </a:xfrm>
          <a:prstGeom prst="rect">
            <a:avLst/>
          </a:prstGeom>
          <a:noFill/>
          <a:ln/>
        </p:spPr>
        <p:txBody>
          <a:bodyPr wrap="square" lIns="0" tIns="0" rIns="0" bIns="0" rtlCol="0" anchor="t"/>
          <a:lstStyle/>
          <a:p>
            <a:pPr marL="0" indent="0" algn="l">
              <a:lnSpc>
                <a:spcPts val="3300"/>
              </a:lnSpc>
              <a:buNone/>
            </a:pPr>
            <a:r>
              <a:rPr lang="en-US" sz="2600" dirty="0">
                <a:solidFill>
                  <a:srgbClr val="1F1E1E"/>
                </a:solidFill>
                <a:latin typeface="Sora Semi Bold" pitchFamily="34" charset="0"/>
                <a:ea typeface="Sora Semi Bold" pitchFamily="34" charset="-122"/>
                <a:cs typeface="Sora Semi Bold" pitchFamily="34" charset="-120"/>
              </a:rPr>
              <a:t>How the number of tickets booked and total amount earned changed with time?</a:t>
            </a:r>
            <a:endParaRPr lang="en-US" sz="2600" dirty="0"/>
          </a:p>
        </p:txBody>
      </p:sp>
      <p:sp>
        <p:nvSpPr>
          <p:cNvPr id="4" name="Text 2"/>
          <p:cNvSpPr/>
          <p:nvPr/>
        </p:nvSpPr>
        <p:spPr>
          <a:xfrm>
            <a:off x="751999" y="2363033"/>
            <a:ext cx="13126402" cy="511254"/>
          </a:xfrm>
          <a:prstGeom prst="rect">
            <a:avLst/>
          </a:prstGeom>
          <a:noFill/>
          <a:ln/>
        </p:spPr>
        <p:txBody>
          <a:bodyPr wrap="squar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To gain a comprehensive understanding of our operational performance and market dynamics, we conducted a time-series analysis on ticket booking volumes and corresponding revenue. This involved plotting both metrics over a defined period to observe trends, identify anomalies, and derive actionable insights.</a:t>
            </a:r>
            <a:endParaRPr lang="en-US" sz="1250" dirty="0"/>
          </a:p>
        </p:txBody>
      </p:sp>
      <p:sp>
        <p:nvSpPr>
          <p:cNvPr id="5" name="Shape 3"/>
          <p:cNvSpPr/>
          <p:nvPr/>
        </p:nvSpPr>
        <p:spPr>
          <a:xfrm>
            <a:off x="751999" y="3054072"/>
            <a:ext cx="4295537" cy="479346"/>
          </a:xfrm>
          <a:prstGeom prst="roundRect">
            <a:avLst>
              <a:gd name="adj" fmla="val 480085"/>
            </a:avLst>
          </a:prstGeom>
          <a:solidFill>
            <a:srgbClr val="F9D2D6"/>
          </a:solidFill>
          <a:ln w="7620">
            <a:solidFill>
              <a:srgbClr val="DFB8BC"/>
            </a:solidFill>
            <a:prstDash val="solid"/>
          </a:ln>
        </p:spPr>
      </p:sp>
      <p:pic>
        <p:nvPicPr>
          <p:cNvPr id="6" name="Image 0" descr="preencoded.png"/>
          <p:cNvPicPr>
            <a:picLocks noChangeAspect="1"/>
          </p:cNvPicPr>
          <p:nvPr/>
        </p:nvPicPr>
        <p:blipFill>
          <a:blip r:embed="rId3"/>
          <a:stretch>
            <a:fillRect/>
          </a:stretch>
        </p:blipFill>
        <p:spPr>
          <a:xfrm>
            <a:off x="2779871" y="3143964"/>
            <a:ext cx="239673" cy="299561"/>
          </a:xfrm>
          <a:prstGeom prst="rect">
            <a:avLst/>
          </a:prstGeom>
        </p:spPr>
      </p:pic>
      <p:sp>
        <p:nvSpPr>
          <p:cNvPr id="7" name="Text 4"/>
          <p:cNvSpPr/>
          <p:nvPr/>
        </p:nvSpPr>
        <p:spPr>
          <a:xfrm>
            <a:off x="911781" y="3693200"/>
            <a:ext cx="3571637" cy="262771"/>
          </a:xfrm>
          <a:prstGeom prst="rect">
            <a:avLst/>
          </a:prstGeom>
          <a:noFill/>
          <a:ln/>
        </p:spPr>
        <p:txBody>
          <a:bodyPr wrap="none" lIns="0" tIns="0" rIns="0" bIns="0" rtlCol="0" anchor="t"/>
          <a:lstStyle/>
          <a:p>
            <a:pPr marL="0" indent="0" algn="l">
              <a:lnSpc>
                <a:spcPts val="2050"/>
              </a:lnSpc>
              <a:buNone/>
            </a:pPr>
            <a:r>
              <a:rPr lang="en-US" sz="1650" b="1" dirty="0">
                <a:solidFill>
                  <a:srgbClr val="3B3535"/>
                </a:solidFill>
                <a:latin typeface="Sora Semi Bold" pitchFamily="34" charset="0"/>
                <a:ea typeface="Sora Semi Bold" pitchFamily="34" charset="-122"/>
                <a:cs typeface="Sora Semi Bold" pitchFamily="34" charset="-120"/>
              </a:rPr>
              <a:t>Ticket Booking Trends (Blue Line)</a:t>
            </a:r>
            <a:endParaRPr lang="en-US" sz="1650" b="1" dirty="0"/>
          </a:p>
        </p:txBody>
      </p:sp>
      <p:sp>
        <p:nvSpPr>
          <p:cNvPr id="8" name="Text 5"/>
          <p:cNvSpPr/>
          <p:nvPr/>
        </p:nvSpPr>
        <p:spPr>
          <a:xfrm>
            <a:off x="911781" y="4051816"/>
            <a:ext cx="3975973" cy="2300645"/>
          </a:xfrm>
          <a:prstGeom prst="rect">
            <a:avLst/>
          </a:prstGeom>
          <a:noFill/>
          <a:ln/>
        </p:spPr>
        <p:txBody>
          <a:bodyPr wrap="square" lIns="0" tIns="0" rIns="0" bIns="0" rtlCol="0" anchor="t"/>
          <a:lstStyle/>
          <a:p>
            <a:pPr marL="0" indent="0" algn="l">
              <a:lnSpc>
                <a:spcPts val="2000"/>
              </a:lnSpc>
              <a:buNone/>
            </a:pPr>
            <a:r>
              <a:rPr lang="en-US" sz="1250" dirty="0">
                <a:latin typeface="Sora Light" pitchFamily="34" charset="0"/>
                <a:ea typeface="Sora Light" pitchFamily="34" charset="-122"/>
                <a:cs typeface="Sora Light" pitchFamily="34" charset="-120"/>
              </a:rPr>
              <a:t>Our analysis reveals a distinct pattern in ticket bookings. From July 22nd, bookings show a gradual and consistent increase up to July 7th. Following this, the volume maintains a relatively stable pattern throughout August. A significant observation is a sharp, unexplained peak in bookings on a single day, indicating an exceptional event or demand surge. Investigating the root cause of this peak is paramount.</a:t>
            </a:r>
            <a:endParaRPr lang="en-US" sz="1250" dirty="0"/>
          </a:p>
        </p:txBody>
      </p:sp>
      <p:sp>
        <p:nvSpPr>
          <p:cNvPr id="9" name="Shape 6"/>
          <p:cNvSpPr/>
          <p:nvPr/>
        </p:nvSpPr>
        <p:spPr>
          <a:xfrm>
            <a:off x="5167312" y="3054072"/>
            <a:ext cx="4295656" cy="479346"/>
          </a:xfrm>
          <a:prstGeom prst="roundRect">
            <a:avLst>
              <a:gd name="adj" fmla="val 480085"/>
            </a:avLst>
          </a:prstGeom>
          <a:solidFill>
            <a:srgbClr val="F9D2D6"/>
          </a:solidFill>
          <a:ln w="7620">
            <a:solidFill>
              <a:srgbClr val="DFB8BC"/>
            </a:solidFill>
            <a:prstDash val="solid"/>
          </a:ln>
        </p:spPr>
      </p:sp>
      <p:pic>
        <p:nvPicPr>
          <p:cNvPr id="10" name="Image 1" descr="preencoded.png"/>
          <p:cNvPicPr>
            <a:picLocks noChangeAspect="1"/>
          </p:cNvPicPr>
          <p:nvPr/>
        </p:nvPicPr>
        <p:blipFill>
          <a:blip r:embed="rId4"/>
          <a:stretch>
            <a:fillRect/>
          </a:stretch>
        </p:blipFill>
        <p:spPr>
          <a:xfrm>
            <a:off x="7195304" y="3143964"/>
            <a:ext cx="239673" cy="299561"/>
          </a:xfrm>
          <a:prstGeom prst="rect">
            <a:avLst/>
          </a:prstGeom>
        </p:spPr>
      </p:pic>
      <p:sp>
        <p:nvSpPr>
          <p:cNvPr id="11" name="Text 7"/>
          <p:cNvSpPr/>
          <p:nvPr/>
        </p:nvSpPr>
        <p:spPr>
          <a:xfrm>
            <a:off x="5327094" y="3693200"/>
            <a:ext cx="2850475" cy="262771"/>
          </a:xfrm>
          <a:prstGeom prst="rect">
            <a:avLst/>
          </a:prstGeom>
          <a:noFill/>
          <a:ln/>
        </p:spPr>
        <p:txBody>
          <a:bodyPr wrap="none" lIns="0" tIns="0" rIns="0" bIns="0" rtlCol="0" anchor="t"/>
          <a:lstStyle/>
          <a:p>
            <a:pPr marL="0" indent="0" algn="l">
              <a:lnSpc>
                <a:spcPts val="2050"/>
              </a:lnSpc>
              <a:buNone/>
            </a:pPr>
            <a:r>
              <a:rPr lang="en-US" sz="1650" b="1" dirty="0">
                <a:solidFill>
                  <a:srgbClr val="3B3535"/>
                </a:solidFill>
                <a:latin typeface="Sora Semi Bold" pitchFamily="34" charset="0"/>
                <a:ea typeface="Sora Semi Bold" pitchFamily="34" charset="-122"/>
                <a:cs typeface="Sora Semi Bold" pitchFamily="34" charset="-120"/>
              </a:rPr>
              <a:t>Revenue Earned (Red Line)</a:t>
            </a:r>
            <a:endParaRPr lang="en-US" sz="1650" b="1" dirty="0"/>
          </a:p>
        </p:txBody>
      </p:sp>
      <p:sp>
        <p:nvSpPr>
          <p:cNvPr id="12" name="Text 8"/>
          <p:cNvSpPr/>
          <p:nvPr/>
        </p:nvSpPr>
        <p:spPr>
          <a:xfrm>
            <a:off x="5327094" y="4051816"/>
            <a:ext cx="3976092" cy="2300645"/>
          </a:xfrm>
          <a:prstGeom prst="rect">
            <a:avLst/>
          </a:prstGeom>
          <a:noFill/>
          <a:ln/>
        </p:spPr>
        <p:txBody>
          <a:bodyPr wrap="squar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The total revenue earned by the company closely mirrors the trajectory of ticket sales. The red line demonstrates a similar trend, confirming that revenue generation is directly proportional to booking volumes. This correlation underscores the importance of ticket sales as the primary driver of our financial performance. The peak in revenue perfectly aligns with the peak in ticket bookings.</a:t>
            </a:r>
            <a:endParaRPr lang="en-US" sz="1250" dirty="0"/>
          </a:p>
        </p:txBody>
      </p:sp>
      <p:sp>
        <p:nvSpPr>
          <p:cNvPr id="13" name="Shape 9"/>
          <p:cNvSpPr/>
          <p:nvPr/>
        </p:nvSpPr>
        <p:spPr>
          <a:xfrm>
            <a:off x="9582745" y="3054072"/>
            <a:ext cx="4295656" cy="479346"/>
          </a:xfrm>
          <a:prstGeom prst="roundRect">
            <a:avLst>
              <a:gd name="adj" fmla="val 480085"/>
            </a:avLst>
          </a:prstGeom>
          <a:solidFill>
            <a:srgbClr val="F9D2D6"/>
          </a:solidFill>
          <a:ln w="7620">
            <a:solidFill>
              <a:srgbClr val="DFB8BC"/>
            </a:solidFill>
            <a:prstDash val="solid"/>
          </a:ln>
        </p:spPr>
      </p:sp>
      <p:pic>
        <p:nvPicPr>
          <p:cNvPr id="14" name="Image 2" descr="preencoded.png"/>
          <p:cNvPicPr>
            <a:picLocks noChangeAspect="1"/>
          </p:cNvPicPr>
          <p:nvPr/>
        </p:nvPicPr>
        <p:blipFill>
          <a:blip r:embed="rId5"/>
          <a:stretch>
            <a:fillRect/>
          </a:stretch>
        </p:blipFill>
        <p:spPr>
          <a:xfrm>
            <a:off x="11610737" y="3143964"/>
            <a:ext cx="239673" cy="299561"/>
          </a:xfrm>
          <a:prstGeom prst="rect">
            <a:avLst/>
          </a:prstGeom>
        </p:spPr>
      </p:pic>
      <p:sp>
        <p:nvSpPr>
          <p:cNvPr id="15" name="Text 10"/>
          <p:cNvSpPr/>
          <p:nvPr/>
        </p:nvSpPr>
        <p:spPr>
          <a:xfrm>
            <a:off x="9742527" y="3693200"/>
            <a:ext cx="2406610" cy="262771"/>
          </a:xfrm>
          <a:prstGeom prst="rect">
            <a:avLst/>
          </a:prstGeom>
          <a:noFill/>
          <a:ln/>
        </p:spPr>
        <p:txBody>
          <a:bodyPr wrap="none" lIns="0" tIns="0" rIns="0" bIns="0" rtlCol="0" anchor="t"/>
          <a:lstStyle/>
          <a:p>
            <a:pPr marL="0" indent="0" algn="l">
              <a:lnSpc>
                <a:spcPts val="2050"/>
              </a:lnSpc>
              <a:buNone/>
            </a:pPr>
            <a:r>
              <a:rPr lang="en-US" sz="1650" b="1" dirty="0">
                <a:solidFill>
                  <a:srgbClr val="3B3535"/>
                </a:solidFill>
                <a:latin typeface="Sora Semi Bold" pitchFamily="34" charset="0"/>
                <a:ea typeface="Sora Semi Bold" pitchFamily="34" charset="-122"/>
                <a:cs typeface="Sora Semi Bold" pitchFamily="34" charset="-120"/>
              </a:rPr>
              <a:t>Strategic Implications</a:t>
            </a:r>
            <a:endParaRPr lang="en-US" sz="1650" b="1" dirty="0"/>
          </a:p>
        </p:txBody>
      </p:sp>
      <p:sp>
        <p:nvSpPr>
          <p:cNvPr id="16" name="Text 11"/>
          <p:cNvSpPr/>
          <p:nvPr/>
        </p:nvSpPr>
        <p:spPr>
          <a:xfrm>
            <a:off x="9742527" y="4051816"/>
            <a:ext cx="3976092" cy="2811899"/>
          </a:xfrm>
          <a:prstGeom prst="rect">
            <a:avLst/>
          </a:prstGeom>
          <a:noFill/>
          <a:ln/>
        </p:spPr>
        <p:txBody>
          <a:bodyPr wrap="square" lIns="0" tIns="0" rIns="0" bIns="0" rtlCol="0" anchor="t"/>
          <a:lstStyle/>
          <a:p>
            <a:pPr marL="0" indent="0" algn="l">
              <a:lnSpc>
                <a:spcPts val="2000"/>
              </a:lnSpc>
              <a:buNone/>
            </a:pPr>
            <a:r>
              <a:rPr lang="en-US" sz="1250" dirty="0">
                <a:solidFill>
                  <a:srgbClr val="3B3535"/>
                </a:solidFill>
                <a:latin typeface="Sora Light" pitchFamily="34" charset="0"/>
                <a:ea typeface="Sora Light" pitchFamily="34" charset="-122"/>
                <a:cs typeface="Sora Light" pitchFamily="34" charset="-120"/>
              </a:rPr>
              <a:t>The close correlation between ticket bookings and revenue highlights that any factor influencing booking volumes directly impacts our financial health. The identified peak in ticket sales represents a significant opportunity. Understanding the specific circumstances or strategies that led to this surge could provide a blueprint for increasing overall revenue and optimizing airline performance across the board. Further investigation into this peak is recommended to replicate its success.</a:t>
            </a:r>
            <a:endParaRPr lang="en-US" sz="1250" dirty="0"/>
          </a:p>
        </p:txBody>
      </p:sp>
      <p:sp>
        <p:nvSpPr>
          <p:cNvPr id="17" name="Text 12"/>
          <p:cNvSpPr/>
          <p:nvPr/>
        </p:nvSpPr>
        <p:spPr>
          <a:xfrm>
            <a:off x="751999" y="7203281"/>
            <a:ext cx="13126402" cy="511254"/>
          </a:xfrm>
          <a:prstGeom prst="rect">
            <a:avLst/>
          </a:prstGeom>
          <a:noFill/>
          <a:ln/>
        </p:spPr>
        <p:txBody>
          <a:bodyPr wrap="square" lIns="0" tIns="0" rIns="0" bIns="0" rtlCol="0" anchor="t"/>
          <a:lstStyle/>
          <a:p>
            <a:pPr marL="0" indent="0" algn="l">
              <a:lnSpc>
                <a:spcPts val="2000"/>
              </a:lnSpc>
              <a:buNone/>
            </a:pPr>
            <a:r>
              <a:rPr lang="en-US" sz="1250" b="1" dirty="0">
                <a:solidFill>
                  <a:srgbClr val="3B3535"/>
                </a:solidFill>
                <a:latin typeface="Sora Light" pitchFamily="34" charset="0"/>
                <a:ea typeface="Sora Light" pitchFamily="34" charset="-122"/>
                <a:cs typeface="Sora Light" pitchFamily="34" charset="-120"/>
              </a:rPr>
              <a:t>Conclusion:</a:t>
            </a:r>
            <a:r>
              <a:rPr lang="en-US" sz="1250" dirty="0">
                <a:solidFill>
                  <a:srgbClr val="3B3535"/>
                </a:solidFill>
                <a:latin typeface="Sora Light" pitchFamily="34" charset="0"/>
                <a:ea typeface="Sora Light" pitchFamily="34" charset="-122"/>
                <a:cs typeface="Sora Light" pitchFamily="34" charset="-120"/>
              </a:rPr>
              <a:t> By strategically leveraging the insights from this time-series analysis, particularly by understanding and replicating the conditions that led to the peak in ticket bookings, we can significantly enhance our company's profitability and ensure more consistent revenue growth.</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563523"/>
            <a:ext cx="10735747" cy="498872"/>
          </a:xfrm>
          <a:prstGeom prst="rect">
            <a:avLst/>
          </a:prstGeom>
          <a:noFill/>
          <a:ln/>
        </p:spPr>
        <p:txBody>
          <a:bodyPr wrap="none" lIns="0" tIns="0" rIns="0" bIns="0" rtlCol="0" anchor="t"/>
          <a:lstStyle/>
          <a:p>
            <a:pPr marL="0" indent="0" algn="l">
              <a:lnSpc>
                <a:spcPts val="3900"/>
              </a:lnSpc>
              <a:buNone/>
            </a:pPr>
            <a:r>
              <a:rPr lang="en-US" sz="3100" dirty="0">
                <a:solidFill>
                  <a:srgbClr val="1F1E1E"/>
                </a:solidFill>
                <a:latin typeface="Sora Semi Bold" pitchFamily="34" charset="0"/>
                <a:ea typeface="Sora Semi Bold" pitchFamily="34" charset="-122"/>
                <a:cs typeface="Sora Semi Bold" pitchFamily="34" charset="-120"/>
              </a:rPr>
              <a:t>Q3) Average Charges Per Aircraft and Fare Condition</a:t>
            </a:r>
            <a:endParaRPr lang="en-US" sz="3100" dirty="0"/>
          </a:p>
        </p:txBody>
      </p:sp>
      <p:sp>
        <p:nvSpPr>
          <p:cNvPr id="3" name="Text 1"/>
          <p:cNvSpPr/>
          <p:nvPr/>
        </p:nvSpPr>
        <p:spPr>
          <a:xfrm>
            <a:off x="758309" y="1365647"/>
            <a:ext cx="13113782" cy="485299"/>
          </a:xfrm>
          <a:prstGeom prst="rect">
            <a:avLst/>
          </a:prstGeom>
          <a:noFill/>
          <a:ln/>
        </p:spPr>
        <p:txBody>
          <a:bodyPr wrap="square" lIns="0" tIns="0" rIns="0" bIns="0" rtlCol="0" anchor="t"/>
          <a:lstStyle/>
          <a:p>
            <a:pPr marL="0" indent="0" algn="l">
              <a:lnSpc>
                <a:spcPts val="1900"/>
              </a:lnSpc>
              <a:buNone/>
            </a:pPr>
            <a:r>
              <a:rPr lang="en-US" sz="1150" dirty="0">
                <a:solidFill>
                  <a:srgbClr val="3B3535"/>
                </a:solidFill>
                <a:latin typeface="Sora Light" pitchFamily="34" charset="0"/>
                <a:ea typeface="Sora Light" pitchFamily="34" charset="-122"/>
                <a:cs typeface="Sora Light" pitchFamily="34" charset="-120"/>
              </a:rPr>
              <a:t>To refine our pricing strategies and optimize revenue yield, we undertook a detailed analysis of the average charges for each aircraft type, segmented by the three primary fare conditions: Business, Comfort, and Economy. This granular view allows us to understand the revenue contribution of different seating classes across our diverse fleet.</a:t>
            </a:r>
            <a:endParaRPr lang="en-US" sz="1150" dirty="0"/>
          </a:p>
        </p:txBody>
      </p:sp>
      <p:sp>
        <p:nvSpPr>
          <p:cNvPr id="4" name="Text 2"/>
          <p:cNvSpPr/>
          <p:nvPr/>
        </p:nvSpPr>
        <p:spPr>
          <a:xfrm>
            <a:off x="6159460" y="2173129"/>
            <a:ext cx="4922520" cy="299204"/>
          </a:xfrm>
          <a:prstGeom prst="rect">
            <a:avLst/>
          </a:prstGeom>
          <a:noFill/>
          <a:ln/>
        </p:spPr>
        <p:txBody>
          <a:bodyPr wrap="none" lIns="0" tIns="0" rIns="0" bIns="0" rtlCol="0" anchor="t"/>
          <a:lstStyle/>
          <a:p>
            <a:pPr marL="0" indent="0" algn="l">
              <a:lnSpc>
                <a:spcPts val="2350"/>
              </a:lnSpc>
              <a:buNone/>
            </a:pPr>
            <a:r>
              <a:rPr lang="en-US" sz="1850" dirty="0">
                <a:solidFill>
                  <a:srgbClr val="1F1E1E"/>
                </a:solidFill>
                <a:latin typeface="Sora Semi Bold" pitchFamily="34" charset="0"/>
                <a:ea typeface="Sora Semi Bold" pitchFamily="34" charset="-122"/>
                <a:cs typeface="Sora Semi Bold" pitchFamily="34" charset="-120"/>
              </a:rPr>
              <a:t>Key Results from the Bar Graph Analysis:</a:t>
            </a:r>
            <a:endParaRPr lang="en-US" sz="1850" dirty="0"/>
          </a:p>
        </p:txBody>
      </p:sp>
      <p:sp>
        <p:nvSpPr>
          <p:cNvPr id="5" name="Text 3"/>
          <p:cNvSpPr/>
          <p:nvPr/>
        </p:nvSpPr>
        <p:spPr>
          <a:xfrm>
            <a:off x="6159460" y="2623899"/>
            <a:ext cx="7720251" cy="970597"/>
          </a:xfrm>
          <a:prstGeom prst="rect">
            <a:avLst/>
          </a:prstGeom>
          <a:noFill/>
          <a:ln/>
        </p:spPr>
        <p:txBody>
          <a:bodyPr wrap="square" lIns="0" tIns="0" rIns="0" bIns="0" rtlCol="0" anchor="t"/>
          <a:lstStyle/>
          <a:p>
            <a:pPr marL="342900" indent="-342900" algn="l">
              <a:lnSpc>
                <a:spcPts val="1900"/>
              </a:lnSpc>
              <a:buSzPct val="100000"/>
              <a:buChar char="•"/>
            </a:pPr>
            <a:r>
              <a:rPr lang="en-US" sz="1150" b="1" dirty="0">
                <a:solidFill>
                  <a:srgbClr val="3B3535"/>
                </a:solidFill>
                <a:latin typeface="Sora Light" pitchFamily="34" charset="0"/>
                <a:ea typeface="Sora Light" pitchFamily="34" charset="-122"/>
                <a:cs typeface="Sora Light" pitchFamily="34" charset="-120"/>
              </a:rPr>
              <a:t>Fare Class Availability:</a:t>
            </a:r>
            <a:r>
              <a:rPr lang="en-US" sz="1150" dirty="0">
                <a:solidFill>
                  <a:srgbClr val="3B3535"/>
                </a:solidFill>
                <a:latin typeface="Sora Light" pitchFamily="34" charset="0"/>
                <a:ea typeface="Sora Light" pitchFamily="34" charset="-122"/>
                <a:cs typeface="Sora Light" pitchFamily="34" charset="-120"/>
              </a:rPr>
              <a:t> Our fleet primarily offers three fare conditions: Business, Comfort, and Economy. A notable finding is that aircraft types 'CN1' and 'CR2' exclusively offer Economy class. Conversely, the '773' aircraft is unique in providing a Comfort class option, alongside Business and Economy.</a:t>
            </a:r>
            <a:endParaRPr lang="en-US" sz="1150" dirty="0"/>
          </a:p>
        </p:txBody>
      </p:sp>
      <p:sp>
        <p:nvSpPr>
          <p:cNvPr id="6" name="Text 4"/>
          <p:cNvSpPr/>
          <p:nvPr/>
        </p:nvSpPr>
        <p:spPr>
          <a:xfrm>
            <a:off x="6159460" y="3647480"/>
            <a:ext cx="7720251" cy="970597"/>
          </a:xfrm>
          <a:prstGeom prst="rect">
            <a:avLst/>
          </a:prstGeom>
          <a:noFill/>
          <a:ln/>
        </p:spPr>
        <p:txBody>
          <a:bodyPr wrap="square" lIns="0" tIns="0" rIns="0" bIns="0" rtlCol="0" anchor="t"/>
          <a:lstStyle/>
          <a:p>
            <a:pPr marL="342900" indent="-342900" algn="l">
              <a:lnSpc>
                <a:spcPts val="1900"/>
              </a:lnSpc>
              <a:buSzPct val="100000"/>
              <a:buChar char="•"/>
            </a:pPr>
            <a:r>
              <a:rPr lang="en-US" sz="1150" b="1" dirty="0">
                <a:solidFill>
                  <a:srgbClr val="3B3535"/>
                </a:solidFill>
                <a:latin typeface="Sora Light" pitchFamily="34" charset="0"/>
                <a:ea typeface="Sora Light" pitchFamily="34" charset="-122"/>
                <a:cs typeface="Sora Light" pitchFamily="34" charset="-120"/>
              </a:rPr>
              <a:t>Business Class Premium:</a:t>
            </a:r>
            <a:r>
              <a:rPr lang="en-US" sz="1150" dirty="0">
                <a:solidFill>
                  <a:srgbClr val="3B3535"/>
                </a:solidFill>
                <a:latin typeface="Sora Light" pitchFamily="34" charset="0"/>
                <a:ea typeface="Sora Light" pitchFamily="34" charset="-122"/>
                <a:cs typeface="Sora Light" pitchFamily="34" charset="-120"/>
              </a:rPr>
              <a:t> Across all aircraft where Business class is available, its average charge consistently surpasses that of Economy class. This premium pricing structure reflects the enhanced services, amenities, and seating comfort offered to business class passengers, validating our tiered service model.</a:t>
            </a:r>
            <a:endParaRPr lang="en-US" sz="1150" dirty="0"/>
          </a:p>
        </p:txBody>
      </p:sp>
      <p:sp>
        <p:nvSpPr>
          <p:cNvPr id="7" name="Text 5"/>
          <p:cNvSpPr/>
          <p:nvPr/>
        </p:nvSpPr>
        <p:spPr>
          <a:xfrm>
            <a:off x="6159460" y="4671060"/>
            <a:ext cx="7720251" cy="727948"/>
          </a:xfrm>
          <a:prstGeom prst="rect">
            <a:avLst/>
          </a:prstGeom>
          <a:noFill/>
          <a:ln/>
        </p:spPr>
        <p:txBody>
          <a:bodyPr wrap="square" lIns="0" tIns="0" rIns="0" bIns="0" rtlCol="0" anchor="t"/>
          <a:lstStyle/>
          <a:p>
            <a:pPr marL="342900" indent="-342900" algn="l">
              <a:lnSpc>
                <a:spcPts val="1900"/>
              </a:lnSpc>
              <a:buSzPct val="100000"/>
              <a:buChar char="•"/>
            </a:pPr>
            <a:r>
              <a:rPr lang="en-US" sz="1150" b="1" dirty="0">
                <a:solidFill>
                  <a:srgbClr val="3B3535"/>
                </a:solidFill>
                <a:latin typeface="Sora Light" pitchFamily="34" charset="0"/>
                <a:ea typeface="Sora Light" pitchFamily="34" charset="-122"/>
                <a:cs typeface="Sora Light" pitchFamily="34" charset="-120"/>
              </a:rPr>
              <a:t>Consistency Across Fleet:</a:t>
            </a:r>
            <a:r>
              <a:rPr lang="en-US" sz="1150" dirty="0">
                <a:solidFill>
                  <a:srgbClr val="3B3535"/>
                </a:solidFill>
                <a:latin typeface="Sora Light" pitchFamily="34" charset="0"/>
                <a:ea typeface="Sora Light" pitchFamily="34" charset="-122"/>
                <a:cs typeface="Sora Light" pitchFamily="34" charset="-120"/>
              </a:rPr>
              <a:t> The pricing differential between Business and Economy classes remains consistent regardless of the specific aircraft type. This indicates a standardized pricing approach across the fleet for these fare categories.</a:t>
            </a:r>
            <a:endParaRPr lang="en-US" sz="1150" dirty="0"/>
          </a:p>
        </p:txBody>
      </p:sp>
      <p:sp>
        <p:nvSpPr>
          <p:cNvPr id="8" name="Text 6"/>
          <p:cNvSpPr/>
          <p:nvPr/>
        </p:nvSpPr>
        <p:spPr>
          <a:xfrm>
            <a:off x="6159460" y="5451991"/>
            <a:ext cx="7720251" cy="970597"/>
          </a:xfrm>
          <a:prstGeom prst="rect">
            <a:avLst/>
          </a:prstGeom>
          <a:noFill/>
          <a:ln/>
        </p:spPr>
        <p:txBody>
          <a:bodyPr wrap="square" lIns="0" tIns="0" rIns="0" bIns="0" rtlCol="0" anchor="t"/>
          <a:lstStyle/>
          <a:p>
            <a:pPr marL="342900" indent="-342900" algn="l">
              <a:lnSpc>
                <a:spcPts val="1900"/>
              </a:lnSpc>
              <a:buSzPct val="100000"/>
              <a:buChar char="•"/>
            </a:pPr>
            <a:r>
              <a:rPr lang="en-US" sz="1150" b="1" dirty="0">
                <a:solidFill>
                  <a:srgbClr val="3B3535"/>
                </a:solidFill>
                <a:latin typeface="Sora Light" pitchFamily="34" charset="0"/>
                <a:ea typeface="Sora Light" pitchFamily="34" charset="-122"/>
                <a:cs typeface="Sora Light" pitchFamily="34" charset="-120"/>
              </a:rPr>
              <a:t>Strategic Pricing Implications:</a:t>
            </a:r>
            <a:r>
              <a:rPr lang="en-US" sz="1150" dirty="0">
                <a:solidFill>
                  <a:srgbClr val="3B3535"/>
                </a:solidFill>
                <a:latin typeface="Sora Light" pitchFamily="34" charset="0"/>
                <a:ea typeface="Sora Light" pitchFamily="34" charset="-122"/>
                <a:cs typeface="Sora Light" pitchFamily="34" charset="-120"/>
              </a:rPr>
              <a:t> The data suggests opportunities to further analyze demand elasticity for Comfort class on the '773' aircraft, and potentially explore introducing Comfort or Business class on other aircraft types if market demand supports it and operational feasibility allows. For 'CN1' and 'CR2', strategies to maximize Economy class yield are crucial.</a:t>
            </a:r>
            <a:endParaRPr lang="en-US" sz="1150" dirty="0"/>
          </a:p>
        </p:txBody>
      </p:sp>
      <p:sp>
        <p:nvSpPr>
          <p:cNvPr id="9" name="Text 7"/>
          <p:cNvSpPr/>
          <p:nvPr/>
        </p:nvSpPr>
        <p:spPr>
          <a:xfrm>
            <a:off x="6159460" y="6559034"/>
            <a:ext cx="7720251" cy="970597"/>
          </a:xfrm>
          <a:prstGeom prst="rect">
            <a:avLst/>
          </a:prstGeom>
          <a:noFill/>
          <a:ln/>
        </p:spPr>
        <p:txBody>
          <a:bodyPr wrap="square" lIns="0" tIns="0" rIns="0" bIns="0" rtlCol="0" anchor="t"/>
          <a:lstStyle/>
          <a:p>
            <a:pPr marL="0" indent="0" algn="l">
              <a:lnSpc>
                <a:spcPts val="1900"/>
              </a:lnSpc>
              <a:buNone/>
            </a:pPr>
            <a:r>
              <a:rPr lang="en-US" sz="1150" dirty="0">
                <a:solidFill>
                  <a:srgbClr val="3B3535"/>
                </a:solidFill>
                <a:latin typeface="Sora Light" pitchFamily="34" charset="0"/>
                <a:ea typeface="Sora Light" pitchFamily="34" charset="-122"/>
                <a:cs typeface="Sora Light" pitchFamily="34" charset="-120"/>
              </a:rPr>
              <a:t>The bar graph vividly illustrates the average costs associated with each fare condition for every aircraft. This visual representation provides a clear and actionable overview for our revenue management team to fine-tune pricing strategies, optimize inventory, and enhance profitability across our fleet.</a:t>
            </a:r>
            <a:endParaRPr lang="en-US" sz="1150" dirty="0"/>
          </a:p>
        </p:txBody>
      </p:sp>
      <p:pic>
        <p:nvPicPr>
          <p:cNvPr id="11" name="Picture 10">
            <a:extLst>
              <a:ext uri="{FF2B5EF4-FFF2-40B4-BE49-F238E27FC236}">
                <a16:creationId xmlns:a16="http://schemas.microsoft.com/office/drawing/2014/main" id="{002311BF-CED5-42D9-869E-E38A325153FB}"/>
              </a:ext>
            </a:extLst>
          </p:cNvPr>
          <p:cNvPicPr>
            <a:picLocks noChangeAspect="1"/>
          </p:cNvPicPr>
          <p:nvPr/>
        </p:nvPicPr>
        <p:blipFill>
          <a:blip r:embed="rId3"/>
          <a:stretch>
            <a:fillRect/>
          </a:stretch>
        </p:blipFill>
        <p:spPr>
          <a:xfrm>
            <a:off x="1056291" y="2308530"/>
            <a:ext cx="4524702" cy="50382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4737" y="520779"/>
            <a:ext cx="10407372" cy="403384"/>
          </a:xfrm>
          <a:prstGeom prst="rect">
            <a:avLst/>
          </a:prstGeom>
          <a:noFill/>
          <a:ln/>
        </p:spPr>
        <p:txBody>
          <a:bodyPr wrap="none" lIns="0" tIns="0" rIns="0" bIns="0" rtlCol="0" anchor="t"/>
          <a:lstStyle/>
          <a:p>
            <a:pPr marL="0" indent="0" algn="l">
              <a:lnSpc>
                <a:spcPts val="3150"/>
              </a:lnSpc>
              <a:buNone/>
            </a:pPr>
            <a:r>
              <a:rPr lang="en-US" sz="2500" dirty="0">
                <a:solidFill>
                  <a:srgbClr val="1F1E1E"/>
                </a:solidFill>
                <a:latin typeface="Sora Semi Bold" pitchFamily="34" charset="0"/>
                <a:ea typeface="Sora Semi Bold" pitchFamily="34" charset="-122"/>
                <a:cs typeface="Sora Semi Bold" pitchFamily="34" charset="-120"/>
              </a:rPr>
              <a:t>Annual Revenue and Revenue per Ticket: A Detailed Breakdown</a:t>
            </a:r>
            <a:endParaRPr lang="en-US" sz="2500" dirty="0"/>
          </a:p>
        </p:txBody>
      </p:sp>
      <p:sp>
        <p:nvSpPr>
          <p:cNvPr id="3" name="Text 1"/>
          <p:cNvSpPr/>
          <p:nvPr/>
        </p:nvSpPr>
        <p:spPr>
          <a:xfrm>
            <a:off x="754737" y="1169432"/>
            <a:ext cx="13120926" cy="392430"/>
          </a:xfrm>
          <a:prstGeom prst="rect">
            <a:avLst/>
          </a:prstGeom>
          <a:noFill/>
          <a:ln/>
        </p:spPr>
        <p:txBody>
          <a:bodyPr wrap="square" lIns="0" tIns="0" rIns="0" bIns="0" rtlCol="0" anchor="t"/>
          <a:lstStyle/>
          <a:p>
            <a:pPr marL="0" indent="0" algn="l">
              <a:lnSpc>
                <a:spcPts val="1500"/>
              </a:lnSpc>
              <a:buNone/>
            </a:pPr>
            <a:r>
              <a:rPr lang="en-US" sz="950" dirty="0">
                <a:solidFill>
                  <a:srgbClr val="3B3535"/>
                </a:solidFill>
                <a:latin typeface="Sora Light" pitchFamily="34" charset="0"/>
                <a:ea typeface="Sora Light" pitchFamily="34" charset="-122"/>
                <a:cs typeface="Sora Light" pitchFamily="34" charset="-120"/>
              </a:rPr>
              <a:t>Understanding the total annual revenue generated by each aircraft type, coupled with the average revenue per ticket, is critical for assessing fleet efficiency and profitability. This analysis provides insights into which aircraft contribute most significantly to our top line and the factors influencing their performance.</a:t>
            </a:r>
            <a:endParaRPr lang="en-US" sz="950" dirty="0"/>
          </a:p>
        </p:txBody>
      </p:sp>
      <p:pic>
        <p:nvPicPr>
          <p:cNvPr id="4" name="Image 0" descr="preencoded.png"/>
          <p:cNvPicPr>
            <a:picLocks noChangeAspect="1"/>
          </p:cNvPicPr>
          <p:nvPr/>
        </p:nvPicPr>
        <p:blipFill>
          <a:blip r:embed="rId3"/>
          <a:stretch>
            <a:fillRect/>
          </a:stretch>
        </p:blipFill>
        <p:spPr>
          <a:xfrm>
            <a:off x="754737" y="1630799"/>
            <a:ext cx="12472532" cy="3234571"/>
          </a:xfrm>
          <a:prstGeom prst="rect">
            <a:avLst/>
          </a:prstGeom>
        </p:spPr>
      </p:pic>
      <p:sp>
        <p:nvSpPr>
          <p:cNvPr id="5" name="Text 2"/>
          <p:cNvSpPr/>
          <p:nvPr/>
        </p:nvSpPr>
        <p:spPr>
          <a:xfrm>
            <a:off x="754737" y="4934307"/>
            <a:ext cx="13120926" cy="196215"/>
          </a:xfrm>
          <a:prstGeom prst="rect">
            <a:avLst/>
          </a:prstGeom>
          <a:noFill/>
          <a:ln/>
        </p:spPr>
        <p:txBody>
          <a:bodyPr wrap="none" lIns="0" tIns="0" rIns="0" bIns="0" rtlCol="0" anchor="t"/>
          <a:lstStyle/>
          <a:p>
            <a:pPr marL="0" indent="0" algn="l">
              <a:lnSpc>
                <a:spcPts val="1500"/>
              </a:lnSpc>
              <a:buNone/>
            </a:pPr>
            <a:r>
              <a:rPr lang="en-US" sz="950" b="1" dirty="0">
                <a:solidFill>
                  <a:srgbClr val="3B3535"/>
                </a:solidFill>
                <a:latin typeface="Sora Light" pitchFamily="34" charset="0"/>
                <a:ea typeface="Sora Light" pitchFamily="34" charset="-122"/>
                <a:cs typeface="Sora Light" pitchFamily="34" charset="-120"/>
              </a:rPr>
              <a:t>Figure 1</a:t>
            </a:r>
            <a:r>
              <a:rPr lang="en-US" sz="950" dirty="0">
                <a:solidFill>
                  <a:srgbClr val="3B3535"/>
                </a:solidFill>
                <a:latin typeface="Sora Light" pitchFamily="34" charset="0"/>
                <a:ea typeface="Sora Light" pitchFamily="34" charset="-122"/>
                <a:cs typeface="Sora Light" pitchFamily="34" charset="-120"/>
              </a:rPr>
              <a:t> above provides a comprehensive visualization of the total annual revenue per aircraft and the average revenue per ticket.</a:t>
            </a:r>
            <a:endParaRPr lang="en-US" sz="950" dirty="0"/>
          </a:p>
        </p:txBody>
      </p:sp>
      <p:sp>
        <p:nvSpPr>
          <p:cNvPr id="6" name="Text 3"/>
          <p:cNvSpPr/>
          <p:nvPr/>
        </p:nvSpPr>
        <p:spPr>
          <a:xfrm>
            <a:off x="754737" y="5268397"/>
            <a:ext cx="13120926" cy="784860"/>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3B3535"/>
                </a:solidFill>
                <a:latin typeface="Sora Light" pitchFamily="34" charset="0"/>
                <a:ea typeface="Sora Light" pitchFamily="34" charset="-122"/>
                <a:cs typeface="Sora Light" pitchFamily="34" charset="-120"/>
              </a:rPr>
              <a:t>Top Performer: SU9 Aircraft</a:t>
            </a:r>
            <a:r>
              <a:rPr lang="en-US" sz="950" dirty="0">
                <a:solidFill>
                  <a:srgbClr val="3B3535"/>
                </a:solidFill>
                <a:latin typeface="Sora Light" pitchFamily="34" charset="0"/>
                <a:ea typeface="Sora Light" pitchFamily="34" charset="-122"/>
                <a:cs typeface="Sora Light" pitchFamily="34" charset="-120"/>
              </a:rPr>
              <a:t> The SU9 aircraft emerges as the highest performer in terms of total annual revenue. Interestingly, our data suggests that the average prices for both Business and Economy classes on the SU9 are comparatively lower than on other aircraft. This competitive pricing strategy appears to be a key factor in attracting a higher volume of passengers, thereby driving increased ticket sales and overall revenue for this aircraft type. This highlights the importance of strategic pricing to stimulate demand.</a:t>
            </a:r>
            <a:endParaRPr lang="en-US" sz="950" dirty="0"/>
          </a:p>
        </p:txBody>
      </p:sp>
      <p:sp>
        <p:nvSpPr>
          <p:cNvPr id="7" name="Text 4"/>
          <p:cNvSpPr/>
          <p:nvPr/>
        </p:nvSpPr>
        <p:spPr>
          <a:xfrm>
            <a:off x="754737" y="6096119"/>
            <a:ext cx="13120926" cy="784860"/>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3B3535"/>
                </a:solidFill>
                <a:latin typeface="Sora Light" pitchFamily="34" charset="0"/>
                <a:ea typeface="Sora Light" pitchFamily="34" charset="-122"/>
                <a:cs typeface="Sora Light" pitchFamily="34" charset="-120"/>
              </a:rPr>
              <a:t>Under Performer: CN1 Aircraft</a:t>
            </a:r>
            <a:r>
              <a:rPr lang="en-US" sz="950" dirty="0">
                <a:solidFill>
                  <a:srgbClr val="3B3535"/>
                </a:solidFill>
                <a:latin typeface="Sora Light" pitchFamily="34" charset="0"/>
                <a:ea typeface="Sora Light" pitchFamily="34" charset="-122"/>
                <a:cs typeface="Sora Light" pitchFamily="34" charset="-120"/>
              </a:rPr>
              <a:t> Conversely, the CN1 aircraft records the least total annual revenue. While it primarily offers Economy class tickets at very competitive prices, its low revenue might be attributable to a perceived lack of facilities or amenities compared to other aircraft in its category, or perhaps a lower demand on its assigned routes. Further investigation into passenger feedback and route analysis for CN1 is recommended to understand underlying reasons for its underperformance despite low fares.</a:t>
            </a:r>
            <a:endParaRPr lang="en-US" sz="950" dirty="0"/>
          </a:p>
        </p:txBody>
      </p:sp>
      <p:sp>
        <p:nvSpPr>
          <p:cNvPr id="8" name="Text 5"/>
          <p:cNvSpPr/>
          <p:nvPr/>
        </p:nvSpPr>
        <p:spPr>
          <a:xfrm>
            <a:off x="754737" y="6923842"/>
            <a:ext cx="13120926" cy="784860"/>
          </a:xfrm>
          <a:prstGeom prst="rect">
            <a:avLst/>
          </a:prstGeom>
          <a:noFill/>
          <a:ln/>
        </p:spPr>
        <p:txBody>
          <a:bodyPr wrap="square" lIns="0" tIns="0" rIns="0" bIns="0" rtlCol="0" anchor="t"/>
          <a:lstStyle/>
          <a:p>
            <a:pPr marL="342900" indent="-342900" algn="l">
              <a:lnSpc>
                <a:spcPts val="1500"/>
              </a:lnSpc>
              <a:buSzPct val="100000"/>
              <a:buChar char="•"/>
            </a:pPr>
            <a:r>
              <a:rPr lang="en-US" sz="950" b="1" dirty="0">
                <a:solidFill>
                  <a:srgbClr val="3B3535"/>
                </a:solidFill>
                <a:latin typeface="Sora Light" pitchFamily="34" charset="0"/>
                <a:ea typeface="Sora Light" pitchFamily="34" charset="-122"/>
                <a:cs typeface="Sora Light" pitchFamily="34" charset="-120"/>
              </a:rPr>
              <a:t>Maximizing Profitability through Revenue Stream Analysis</a:t>
            </a:r>
            <a:r>
              <a:rPr lang="en-US" sz="950" dirty="0">
                <a:solidFill>
                  <a:srgbClr val="3B3535"/>
                </a:solidFill>
                <a:latin typeface="Sora Light" pitchFamily="34" charset="0"/>
                <a:ea typeface="Sora Light" pitchFamily="34" charset="-122"/>
                <a:cs typeface="Sora Light" pitchFamily="34" charset="-120"/>
              </a:rPr>
              <a:t> The contrasting performance of SU9 and CN1 underscores a critical insight: airlines must continuously analyze their diverse revenue streams and the factors influencing them. This includes not just ticket sales but also ancillary revenues, cargo, and premium services. Optimizing pricing, enhancing service offerings, and aligning aircraft deployment with market demand are essential strategies to maximize profitability across the entire fleet and ensure sustainable growth.</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CA20E-DC7A-44F1-AEB0-05862DC737E4}"/>
              </a:ext>
            </a:extLst>
          </p:cNvPr>
          <p:cNvPicPr>
            <a:picLocks noChangeAspect="1"/>
          </p:cNvPicPr>
          <p:nvPr/>
        </p:nvPicPr>
        <p:blipFill>
          <a:blip r:embed="rId2"/>
          <a:stretch>
            <a:fillRect/>
          </a:stretch>
        </p:blipFill>
        <p:spPr>
          <a:xfrm>
            <a:off x="882869" y="945931"/>
            <a:ext cx="12486290" cy="6731876"/>
          </a:xfrm>
          <a:prstGeom prst="rect">
            <a:avLst/>
          </a:prstGeom>
        </p:spPr>
      </p:pic>
    </p:spTree>
    <p:extLst>
      <p:ext uri="{BB962C8B-B14F-4D97-AF65-F5344CB8AC3E}">
        <p14:creationId xmlns:p14="http://schemas.microsoft.com/office/powerpoint/2010/main" val="1690561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6166" y="520779"/>
            <a:ext cx="13118068" cy="1119426"/>
          </a:xfrm>
          <a:prstGeom prst="rect">
            <a:avLst/>
          </a:prstGeom>
          <a:noFill/>
          <a:ln/>
        </p:spPr>
        <p:txBody>
          <a:bodyPr wrap="square" lIns="0" tIns="0" rIns="0" bIns="0" rtlCol="0" anchor="t"/>
          <a:lstStyle/>
          <a:p>
            <a:pPr marL="0" indent="0" algn="l">
              <a:lnSpc>
                <a:spcPts val="4400"/>
              </a:lnSpc>
              <a:buNone/>
            </a:pPr>
            <a:r>
              <a:rPr lang="en-US" sz="3500" dirty="0">
                <a:solidFill>
                  <a:srgbClr val="1F1E1E"/>
                </a:solidFill>
                <a:latin typeface="Sora Semi Bold" pitchFamily="34" charset="0"/>
                <a:ea typeface="Sora Semi Bold" pitchFamily="34" charset="-122"/>
                <a:cs typeface="Sora Semi Bold" pitchFamily="34" charset="-120"/>
              </a:rPr>
              <a:t>Q4) Total Revenue and Average Revenue Per Ticket: Deeper Dive</a:t>
            </a:r>
            <a:endParaRPr lang="en-US" sz="3500" dirty="0"/>
          </a:p>
        </p:txBody>
      </p:sp>
      <p:sp>
        <p:nvSpPr>
          <p:cNvPr id="3" name="Text 1"/>
          <p:cNvSpPr/>
          <p:nvPr/>
        </p:nvSpPr>
        <p:spPr>
          <a:xfrm>
            <a:off x="756166" y="1980486"/>
            <a:ext cx="13118068" cy="544354"/>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Continuing our financial analysis, this section elaborates on the total revenue generated annually by each aircraft and the average revenue per ticket, building upon the insights from the previous visualization.</a:t>
            </a:r>
            <a:endParaRPr lang="en-US" sz="1300" dirty="0"/>
          </a:p>
        </p:txBody>
      </p:sp>
      <p:sp>
        <p:nvSpPr>
          <p:cNvPr id="4" name="Shape 2"/>
          <p:cNvSpPr/>
          <p:nvPr/>
        </p:nvSpPr>
        <p:spPr>
          <a:xfrm>
            <a:off x="756166" y="2948464"/>
            <a:ext cx="4259223" cy="91440"/>
          </a:xfrm>
          <a:prstGeom prst="roundRect">
            <a:avLst>
              <a:gd name="adj" fmla="val 78152"/>
            </a:avLst>
          </a:prstGeom>
          <a:solidFill>
            <a:srgbClr val="DA1B2E"/>
          </a:solidFill>
          <a:ln/>
        </p:spPr>
      </p:sp>
      <p:sp>
        <p:nvSpPr>
          <p:cNvPr id="5" name="Shape 3"/>
          <p:cNvSpPr/>
          <p:nvPr/>
        </p:nvSpPr>
        <p:spPr>
          <a:xfrm>
            <a:off x="2630507" y="2716173"/>
            <a:ext cx="510421" cy="510421"/>
          </a:xfrm>
          <a:prstGeom prst="roundRect">
            <a:avLst>
              <a:gd name="adj" fmla="val 179146"/>
            </a:avLst>
          </a:prstGeom>
          <a:solidFill>
            <a:srgbClr val="DA1B2E"/>
          </a:solidFill>
          <a:ln/>
        </p:spPr>
      </p:sp>
      <p:pic>
        <p:nvPicPr>
          <p:cNvPr id="6" name="Image 0" descr="preencoded.png"/>
          <p:cNvPicPr>
            <a:picLocks noChangeAspect="1"/>
          </p:cNvPicPr>
          <p:nvPr/>
        </p:nvPicPr>
        <p:blipFill>
          <a:blip r:embed="rId3"/>
          <a:stretch>
            <a:fillRect/>
          </a:stretch>
        </p:blipFill>
        <p:spPr>
          <a:xfrm>
            <a:off x="2783622" y="2843808"/>
            <a:ext cx="204073" cy="255151"/>
          </a:xfrm>
          <a:prstGeom prst="rect">
            <a:avLst/>
          </a:prstGeom>
        </p:spPr>
      </p:pic>
      <p:sp>
        <p:nvSpPr>
          <p:cNvPr id="7" name="Text 4"/>
          <p:cNvSpPr/>
          <p:nvPr/>
        </p:nvSpPr>
        <p:spPr>
          <a:xfrm>
            <a:off x="949166" y="3396615"/>
            <a:ext cx="3873222" cy="559594"/>
          </a:xfrm>
          <a:prstGeom prst="rect">
            <a:avLst/>
          </a:prstGeom>
          <a:noFill/>
          <a:ln/>
        </p:spPr>
        <p:txBody>
          <a:bodyPr wrap="square" lIns="0" tIns="0" rIns="0" bIns="0" rtlCol="0" anchor="t"/>
          <a:lstStyle/>
          <a:p>
            <a:pPr marL="0" indent="0" algn="l">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Fleet Contribution to Total Revenue</a:t>
            </a:r>
            <a:endParaRPr lang="en-US" sz="1750" dirty="0"/>
          </a:p>
        </p:txBody>
      </p:sp>
      <p:sp>
        <p:nvSpPr>
          <p:cNvPr id="8" name="Text 5"/>
          <p:cNvSpPr/>
          <p:nvPr/>
        </p:nvSpPr>
        <p:spPr>
          <a:xfrm>
            <a:off x="949166" y="4058245"/>
            <a:ext cx="3873222" cy="2177415"/>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The analysis clearly delineates each aircraft type's contribution to the company's overall annual turnover. This allows us to identify our revenue powerhouses and those requiring strategic intervention. Factors such as route assignment, passenger capacity, and class configurations (Economy, Business, Comfort) all play a role in shaping these figures.</a:t>
            </a:r>
            <a:endParaRPr lang="en-US" sz="1300" dirty="0"/>
          </a:p>
        </p:txBody>
      </p:sp>
      <p:sp>
        <p:nvSpPr>
          <p:cNvPr id="9" name="Shape 6"/>
          <p:cNvSpPr/>
          <p:nvPr/>
        </p:nvSpPr>
        <p:spPr>
          <a:xfrm>
            <a:off x="5185529" y="2948464"/>
            <a:ext cx="4259223" cy="91440"/>
          </a:xfrm>
          <a:prstGeom prst="roundRect">
            <a:avLst>
              <a:gd name="adj" fmla="val 78152"/>
            </a:avLst>
          </a:prstGeom>
          <a:solidFill>
            <a:srgbClr val="DA1B2E"/>
          </a:solidFill>
          <a:ln/>
        </p:spPr>
      </p:sp>
      <p:sp>
        <p:nvSpPr>
          <p:cNvPr id="10" name="Shape 7"/>
          <p:cNvSpPr/>
          <p:nvPr/>
        </p:nvSpPr>
        <p:spPr>
          <a:xfrm>
            <a:off x="7059870" y="2716173"/>
            <a:ext cx="510421" cy="510421"/>
          </a:xfrm>
          <a:prstGeom prst="roundRect">
            <a:avLst>
              <a:gd name="adj" fmla="val 179146"/>
            </a:avLst>
          </a:prstGeom>
          <a:solidFill>
            <a:srgbClr val="DA1B2E"/>
          </a:solidFill>
          <a:ln/>
        </p:spPr>
      </p:sp>
      <p:pic>
        <p:nvPicPr>
          <p:cNvPr id="11" name="Image 1" descr="preencoded.png"/>
          <p:cNvPicPr>
            <a:picLocks noChangeAspect="1"/>
          </p:cNvPicPr>
          <p:nvPr/>
        </p:nvPicPr>
        <p:blipFill>
          <a:blip r:embed="rId4"/>
          <a:stretch>
            <a:fillRect/>
          </a:stretch>
        </p:blipFill>
        <p:spPr>
          <a:xfrm>
            <a:off x="7212985" y="2843808"/>
            <a:ext cx="204073" cy="255151"/>
          </a:xfrm>
          <a:prstGeom prst="rect">
            <a:avLst/>
          </a:prstGeom>
        </p:spPr>
      </p:pic>
      <p:sp>
        <p:nvSpPr>
          <p:cNvPr id="12" name="Text 8"/>
          <p:cNvSpPr/>
          <p:nvPr/>
        </p:nvSpPr>
        <p:spPr>
          <a:xfrm>
            <a:off x="5378529" y="3396615"/>
            <a:ext cx="3873222" cy="559594"/>
          </a:xfrm>
          <a:prstGeom prst="rect">
            <a:avLst/>
          </a:prstGeom>
          <a:noFill/>
          <a:ln/>
        </p:spPr>
        <p:txBody>
          <a:bodyPr wrap="square" lIns="0" tIns="0" rIns="0" bIns="0" rtlCol="0" anchor="t"/>
          <a:lstStyle/>
          <a:p>
            <a:pPr marL="0" indent="0" algn="l">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Average Revenue Per Ticket Insights</a:t>
            </a:r>
            <a:endParaRPr lang="en-US" sz="1750" dirty="0"/>
          </a:p>
        </p:txBody>
      </p:sp>
      <p:sp>
        <p:nvSpPr>
          <p:cNvPr id="13" name="Text 9"/>
          <p:cNvSpPr/>
          <p:nvPr/>
        </p:nvSpPr>
        <p:spPr>
          <a:xfrm>
            <a:off x="5378529" y="4058245"/>
            <a:ext cx="3873222" cy="2177415"/>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The average revenue per ticket provides a crucial metric for understanding pricing effectiveness and yield management. It helps in assessing how well we are converting seat capacity into financial gains. A higher average revenue per ticket indicates successful premiumization or effective dynamic pricing strategies.</a:t>
            </a:r>
            <a:endParaRPr lang="en-US" sz="1300" dirty="0"/>
          </a:p>
        </p:txBody>
      </p:sp>
      <p:sp>
        <p:nvSpPr>
          <p:cNvPr id="14" name="Shape 10"/>
          <p:cNvSpPr/>
          <p:nvPr/>
        </p:nvSpPr>
        <p:spPr>
          <a:xfrm>
            <a:off x="9614892" y="2948464"/>
            <a:ext cx="4259223" cy="91440"/>
          </a:xfrm>
          <a:prstGeom prst="roundRect">
            <a:avLst>
              <a:gd name="adj" fmla="val 78152"/>
            </a:avLst>
          </a:prstGeom>
          <a:solidFill>
            <a:srgbClr val="DA1B2E"/>
          </a:solidFill>
          <a:ln/>
        </p:spPr>
      </p:sp>
      <p:sp>
        <p:nvSpPr>
          <p:cNvPr id="15" name="Shape 11"/>
          <p:cNvSpPr/>
          <p:nvPr/>
        </p:nvSpPr>
        <p:spPr>
          <a:xfrm>
            <a:off x="11489234" y="2716173"/>
            <a:ext cx="510421" cy="510421"/>
          </a:xfrm>
          <a:prstGeom prst="roundRect">
            <a:avLst>
              <a:gd name="adj" fmla="val 179146"/>
            </a:avLst>
          </a:prstGeom>
          <a:solidFill>
            <a:srgbClr val="DA1B2E"/>
          </a:solidFill>
          <a:ln/>
        </p:spPr>
      </p:sp>
      <p:pic>
        <p:nvPicPr>
          <p:cNvPr id="16" name="Image 2" descr="preencoded.png"/>
          <p:cNvPicPr>
            <a:picLocks noChangeAspect="1"/>
          </p:cNvPicPr>
          <p:nvPr/>
        </p:nvPicPr>
        <p:blipFill>
          <a:blip r:embed="rId5"/>
          <a:stretch>
            <a:fillRect/>
          </a:stretch>
        </p:blipFill>
        <p:spPr>
          <a:xfrm>
            <a:off x="11642348" y="2843808"/>
            <a:ext cx="204073" cy="255151"/>
          </a:xfrm>
          <a:prstGeom prst="rect">
            <a:avLst/>
          </a:prstGeom>
        </p:spPr>
      </p:pic>
      <p:sp>
        <p:nvSpPr>
          <p:cNvPr id="17" name="Text 12"/>
          <p:cNvSpPr/>
          <p:nvPr/>
        </p:nvSpPr>
        <p:spPr>
          <a:xfrm>
            <a:off x="9807893" y="3396615"/>
            <a:ext cx="3873222" cy="559594"/>
          </a:xfrm>
          <a:prstGeom prst="rect">
            <a:avLst/>
          </a:prstGeom>
          <a:noFill/>
          <a:ln/>
        </p:spPr>
        <p:txBody>
          <a:bodyPr wrap="square" lIns="0" tIns="0" rIns="0" bIns="0" rtlCol="0" anchor="t"/>
          <a:lstStyle/>
          <a:p>
            <a:pPr marL="0" indent="0" algn="l">
              <a:lnSpc>
                <a:spcPts val="2200"/>
              </a:lnSpc>
              <a:buNone/>
            </a:pPr>
            <a:r>
              <a:rPr lang="en-US" sz="1750" dirty="0">
                <a:solidFill>
                  <a:srgbClr val="3B3535"/>
                </a:solidFill>
                <a:latin typeface="Sora Semi Bold" pitchFamily="34" charset="0"/>
                <a:ea typeface="Sora Semi Bold" pitchFamily="34" charset="-122"/>
                <a:cs typeface="Sora Semi Bold" pitchFamily="34" charset="-120"/>
              </a:rPr>
              <a:t>Strategic Implications for Profitability</a:t>
            </a:r>
            <a:endParaRPr lang="en-US" sz="1750" dirty="0"/>
          </a:p>
        </p:txBody>
      </p:sp>
      <p:sp>
        <p:nvSpPr>
          <p:cNvPr id="18" name="Text 13"/>
          <p:cNvSpPr/>
          <p:nvPr/>
        </p:nvSpPr>
        <p:spPr>
          <a:xfrm>
            <a:off x="9807893" y="4058245"/>
            <a:ext cx="3873222" cy="2721769"/>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By correlating total revenue with average ticket prices, we can devise more sophisticated revenue management strategies. This includes optimizing flight schedules, adjusting pricing based on demand elasticity, and exploring opportunities to upsell premium services. The ultimate goal is to enhance our revenue generation capabilities across the entire fleet to combat rising operational costs.</a:t>
            </a:r>
            <a:endParaRPr lang="en-US" sz="1300" dirty="0"/>
          </a:p>
        </p:txBody>
      </p:sp>
      <p:sp>
        <p:nvSpPr>
          <p:cNvPr id="19" name="Text 14"/>
          <p:cNvSpPr/>
          <p:nvPr/>
        </p:nvSpPr>
        <p:spPr>
          <a:xfrm>
            <a:off x="756166" y="7164348"/>
            <a:ext cx="13118068" cy="544354"/>
          </a:xfrm>
          <a:prstGeom prst="rect">
            <a:avLst/>
          </a:prstGeom>
          <a:noFill/>
          <a:ln/>
        </p:spPr>
        <p:txBody>
          <a:bodyPr wrap="square" lIns="0" tIns="0" rIns="0" bIns="0" rtlCol="0" anchor="t"/>
          <a:lstStyle/>
          <a:p>
            <a:pPr marL="0" indent="0" algn="l">
              <a:lnSpc>
                <a:spcPts val="2100"/>
              </a:lnSpc>
              <a:buNone/>
            </a:pPr>
            <a:r>
              <a:rPr lang="en-US" sz="1300" dirty="0">
                <a:solidFill>
                  <a:srgbClr val="3B3535"/>
                </a:solidFill>
                <a:latin typeface="Sora Light" pitchFamily="34" charset="0"/>
                <a:ea typeface="Sora Light" pitchFamily="34" charset="-122"/>
                <a:cs typeface="Sora Light" pitchFamily="34" charset="-120"/>
              </a:rPr>
              <a:t>In essence, a meticulous review of both total and average ticket revenues per aircraft is indispensable for identifying revenue leakage, capitalizing on high-demand opportunities, and ensuring sustained financial health in a highly competitive market.</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2919</Words>
  <Application>Microsoft Office PowerPoint</Application>
  <PresentationFormat>Custom</PresentationFormat>
  <Paragraphs>101</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Sora Light</vt:lpstr>
      <vt:lpstr>Calibri</vt:lpstr>
      <vt:lpstr>Sora Semi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Ravi Pratap Singh [MBA - 2024]</cp:lastModifiedBy>
  <cp:revision>5</cp:revision>
  <dcterms:created xsi:type="dcterms:W3CDTF">2025-07-22T15:55:13Z</dcterms:created>
  <dcterms:modified xsi:type="dcterms:W3CDTF">2025-07-22T16:05:16Z</dcterms:modified>
</cp:coreProperties>
</file>